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9" r:id="rId2"/>
    <p:sldId id="268" r:id="rId3"/>
    <p:sldId id="271" r:id="rId4"/>
    <p:sldId id="284" r:id="rId5"/>
    <p:sldId id="272" r:id="rId6"/>
    <p:sldId id="287" r:id="rId7"/>
    <p:sldId id="288" r:id="rId8"/>
    <p:sldId id="289" r:id="rId9"/>
    <p:sldId id="290" r:id="rId10"/>
    <p:sldId id="292" r:id="rId11"/>
    <p:sldId id="294" r:id="rId12"/>
    <p:sldId id="295" r:id="rId13"/>
    <p:sldId id="296" r:id="rId14"/>
    <p:sldId id="297" r:id="rId15"/>
    <p:sldId id="298" r:id="rId16"/>
    <p:sldId id="286" r:id="rId17"/>
    <p:sldId id="274" r:id="rId18"/>
    <p:sldId id="275" r:id="rId19"/>
    <p:sldId id="276" r:id="rId20"/>
    <p:sldId id="277" r:id="rId21"/>
    <p:sldId id="278" r:id="rId22"/>
    <p:sldId id="279" r:id="rId23"/>
    <p:sldId id="293" r:id="rId24"/>
    <p:sldId id="261" r:id="rId25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Montserrat" pitchFamily="2" charset="0"/>
      <p:regular r:id="rId32"/>
      <p:bold r:id="rId33"/>
      <p:italic r:id="rId34"/>
      <p:boldItalic r:id="rId35"/>
    </p:embeddedFont>
    <p:embeddedFont>
      <p:font typeface="Montserrat Medium" pitchFamily="2" charset="0"/>
      <p:regular r:id="rId36"/>
      <p:bold r:id="rId37"/>
      <p:italic r:id="rId38"/>
    </p:embeddedFont>
    <p:embeddedFont>
      <p:font typeface="Montserrat SemiBold" pitchFamily="2" charset="0"/>
      <p:regular r:id="rId39"/>
      <p:bold r:id="rId40"/>
      <p:italic r:id="rId41"/>
      <p:boldItalic r:id="rId42"/>
    </p:embeddedFont>
  </p:embeddedFontLst>
  <p:defaultTextStyle>
    <a:defPPr>
      <a:defRPr lang="es-MX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2145"/>
    <a:srgbClr val="6E152E"/>
    <a:srgbClr val="BC945A"/>
    <a:srgbClr val="DEC9A2"/>
    <a:srgbClr val="245C4F"/>
    <a:srgbClr val="404040"/>
    <a:srgbClr val="691B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21" autoAdjust="0"/>
    <p:restoredTop sz="86395"/>
  </p:normalViewPr>
  <p:slideViewPr>
    <p:cSldViewPr snapToGrid="0" snapToObjects="1">
      <p:cViewPr varScale="1">
        <p:scale>
          <a:sx n="64" d="100"/>
          <a:sy n="64" d="100"/>
        </p:scale>
        <p:origin x="1074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3" d="100"/>
          <a:sy n="93" d="100"/>
        </p:scale>
        <p:origin x="2576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notesMaster" Target="notesMasters/notesMaster1.xml" /><Relationship Id="rId39" Type="http://schemas.openxmlformats.org/officeDocument/2006/relationships/font" Target="fonts/font12.fntdata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font" Target="fonts/font7.fntdata" /><Relationship Id="rId42" Type="http://schemas.openxmlformats.org/officeDocument/2006/relationships/font" Target="fonts/font15.fntdata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font" Target="fonts/font6.fntdata" /><Relationship Id="rId38" Type="http://schemas.openxmlformats.org/officeDocument/2006/relationships/font" Target="fonts/font11.fntdata" /><Relationship Id="rId46" Type="http://schemas.openxmlformats.org/officeDocument/2006/relationships/tableStyles" Target="tableStyle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font" Target="fonts/font2.fntdata" /><Relationship Id="rId41" Type="http://schemas.openxmlformats.org/officeDocument/2006/relationships/font" Target="fonts/font14.fntdata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font" Target="fonts/font5.fntdata" /><Relationship Id="rId37" Type="http://schemas.openxmlformats.org/officeDocument/2006/relationships/font" Target="fonts/font10.fntdata" /><Relationship Id="rId40" Type="http://schemas.openxmlformats.org/officeDocument/2006/relationships/font" Target="fonts/font13.fntdata" /><Relationship Id="rId45" Type="http://schemas.openxmlformats.org/officeDocument/2006/relationships/theme" Target="theme/theme1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font" Target="fonts/font1.fntdata" /><Relationship Id="rId36" Type="http://schemas.openxmlformats.org/officeDocument/2006/relationships/font" Target="fonts/font9.fntdata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font" Target="fonts/font4.fntdata" /><Relationship Id="rId44" Type="http://schemas.openxmlformats.org/officeDocument/2006/relationships/viewProps" Target="viewProp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handoutMaster" Target="handoutMasters/handoutMaster1.xml" /><Relationship Id="rId30" Type="http://schemas.openxmlformats.org/officeDocument/2006/relationships/font" Target="fonts/font3.fntdata" /><Relationship Id="rId35" Type="http://schemas.openxmlformats.org/officeDocument/2006/relationships/font" Target="fonts/font8.fntdata" /><Relationship Id="rId43" Type="http://schemas.openxmlformats.org/officeDocument/2006/relationships/presProps" Target="presProps.xml" 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7927D54E-8C2E-5140-8C91-3FEA4A3AB80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 dirty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2D13BB7-3677-894F-9A14-A006787831D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5092CE-056A-8E4F-AA38-7AF6D4E38A72}" type="datetimeFigureOut">
              <a:rPr lang="es-MX" smtClean="0"/>
              <a:t>24/11/2022</a:t>
            </a:fld>
            <a:endParaRPr lang="es-MX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1DC28EA-8CAC-E143-B39A-5889FAF7299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8C73B85-DAD0-4144-A9F5-B99516FD338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83F5F3-A0C0-064E-A21B-3D52FC9E23D3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4953975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0E016B-CAC3-6B4C-90C0-D7AA6A747DA3}" type="datetimeFigureOut">
              <a:rPr lang="es-MX" smtClean="0"/>
              <a:t>24/11/2022</a:t>
            </a:fld>
            <a:endParaRPr lang="es-MX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BF3107-FFE8-3645-B89F-777090C37BF5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198904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24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563339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 /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 /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 /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 /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 /><Relationship Id="rId1" Type="http://schemas.openxmlformats.org/officeDocument/2006/relationships/slideMaster" Target="../slideMasters/slideMaster1.xml" 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 /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 /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 /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 /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 /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 /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 /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 /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7955F23-1D39-834E-A409-9AC17BD76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24/11/2022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415F7B-CE6E-6D4A-B5AB-BDDDCD956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EF8AF7-5DF2-EB49-AC54-6BEB41FC7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7609FFF5-262F-BE4B-9727-825EDD3DA8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220" y="2013745"/>
            <a:ext cx="11465560" cy="1325563"/>
          </a:xfrm>
          <a:prstGeom prst="rect">
            <a:avLst/>
          </a:prstGeom>
          <a:noFill/>
        </p:spPr>
        <p:txBody>
          <a:bodyPr/>
          <a:lstStyle>
            <a:lvl1pPr algn="ctr">
              <a:defRPr b="0" i="0">
                <a:solidFill>
                  <a:srgbClr val="DEC9A2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37BDC73D-88AC-3D46-B0FC-8933DC5B58A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3220" y="3518693"/>
            <a:ext cx="11465560" cy="11379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1916416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2AFEB7-75D0-BE47-81B9-4E56BC16D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24/11/2022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BF20D03-13BE-A948-A10F-E6525E78D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266C5EE-81CC-6D43-8FD4-29ED28862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20920309-05E5-DF4A-9915-FBFC0ED1E3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784707"/>
            <a:ext cx="10521951" cy="180609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 b="1" i="0">
                <a:solidFill>
                  <a:srgbClr val="6E152E"/>
                </a:solidFill>
                <a:latin typeface="Montserrat SemiBold" pitchFamily="2" charset="77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0B691BD6-0D46-9E42-AE79-4D3615065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2956561"/>
            <a:ext cx="10515600" cy="22080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42489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F6B79C-27DF-DA46-9B64-4E0256DA9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829783"/>
            <a:ext cx="5378130" cy="98964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 i="0" cap="all" baseline="0">
                <a:solidFill>
                  <a:srgbClr val="6E152E"/>
                </a:solidFill>
                <a:latin typeface="Montserrat SemiBold" pitchFamily="2" charset="77"/>
              </a:defRPr>
            </a:lvl1pPr>
          </a:lstStyle>
          <a:p>
            <a:endParaRPr lang="es-MX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BC9834F-FDDC-E444-AA42-F599DEF8A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2036763"/>
            <a:ext cx="5682932" cy="82391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0" i="0">
                <a:solidFill>
                  <a:srgbClr val="404040"/>
                </a:solidFill>
                <a:latin typeface="Montserrat Medium" pitchFamily="2" charset="77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endParaRPr lang="es-MX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804EBD2-6E8F-DD4D-A7F0-B009AC0DF7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3072445"/>
            <a:ext cx="5682932" cy="262572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0" i="0">
                <a:solidFill>
                  <a:srgbClr val="404040"/>
                </a:solidFill>
                <a:latin typeface="Montserrat Medium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476336B-7889-A545-8051-B71747F39B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807960" y="2051684"/>
            <a:ext cx="3967480" cy="82391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0" i="0">
                <a:latin typeface="Montserrat Medium" pitchFamily="2" charset="77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endParaRPr lang="es-MX" dirty="0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75D9E89-2F81-8E4E-8F00-6E2A93AE2F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807960" y="3072445"/>
            <a:ext cx="3967480" cy="262572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0" i="0">
                <a:latin typeface="Montserrat Medium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A9B9FE-8B4D-2C49-9079-B4D8CA369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24/11/2022</a:t>
            </a:fld>
            <a:endParaRPr lang="es-MX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BB4BDA2-120C-E14E-8684-F8383129C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18733FD-8434-2949-8A2A-43A2A44FC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6100216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BA57C4-7E93-7040-8A57-4BA7102B54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9653" y="2164080"/>
            <a:ext cx="4008847" cy="401288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58E4C7A-699F-8B48-881A-B5DA4F7729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96544" y="2164080"/>
            <a:ext cx="6357257" cy="401288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643D9A1-AF1A-5C49-9963-CA564481E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62B8DF0E-90BF-EC4E-8934-156187A1162F}" type="datetimeFigureOut">
              <a:rPr lang="es-MX" smtClean="0"/>
              <a:pPr/>
              <a:t>24/11/2022</a:t>
            </a:fld>
            <a:endParaRPr lang="es-MX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89B1503-FEA8-AE42-A3F9-8B406AE3D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endParaRPr lang="es-MX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091CCD4-9468-2640-A697-0BC433441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C119739B-ACC7-1A4E-906B-A9546BA1AB75}" type="slidenum">
              <a:rPr lang="es-MX" smtClean="0"/>
              <a:pPr/>
              <a:t>‹Nº›</a:t>
            </a:fld>
            <a:endParaRPr lang="es-MX" dirty="0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 txBox="1">
            <a:spLocks/>
          </p:cNvSpPr>
          <p:nvPr userDrawn="1"/>
        </p:nvSpPr>
        <p:spPr>
          <a:xfrm>
            <a:off x="838200" y="16697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A42145"/>
                </a:solidFill>
                <a:latin typeface="Montserrat SemiBold" panose="00000700000000000000" pitchFamily="2" charset="0"/>
                <a:ea typeface="+mj-ea"/>
                <a:cs typeface="+mj-cs"/>
              </a:defRPr>
            </a:lvl1pPr>
          </a:lstStyle>
          <a:p>
            <a:endParaRPr lang="es-MX" sz="4400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370114" y="366714"/>
            <a:ext cx="4008847" cy="13033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36569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E5D9DB7-F1B2-3941-8B03-1576108DD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24/11/2022</a:t>
            </a:fld>
            <a:endParaRPr lang="es-MX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F695825-735B-B840-9E9D-D85D60F47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7711505-64F3-3849-8F5B-1CE6842C2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102310E-A4CF-E948-B792-8AFA51838E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8397" y="2854447"/>
            <a:ext cx="10126721" cy="5619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51938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ido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E5D9DB7-F1B2-3941-8B03-1576108DD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24/11/2022</a:t>
            </a:fld>
            <a:endParaRPr lang="es-MX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F695825-735B-B840-9E9D-D85D60F47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7711505-64F3-3849-8F5B-1CE6842C2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102310E-A4CF-E948-B792-8AFA51838E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8397" y="2854447"/>
            <a:ext cx="10126721" cy="5619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rgbClr val="DEC9A2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34973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683DC7C-0DFD-A146-96AA-922A0BD91A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3957" y="6356351"/>
            <a:ext cx="2743200" cy="365125"/>
          </a:xfrm>
        </p:spPr>
        <p:txBody>
          <a:bodyPr/>
          <a:lstStyle/>
          <a:p>
            <a:fld id="{62B8DF0E-90BF-EC4E-8934-156187A1162F}" type="datetimeFigureOut">
              <a:rPr lang="es-MX" smtClean="0"/>
              <a:t>24/11/2022</a:t>
            </a:fld>
            <a:endParaRPr lang="es-MX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F2200DE-3D26-A84D-8F5E-384E93FCF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9D56C6E-3E4E-2E4E-A2D6-8B0B5AAE2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088397" y="2685543"/>
            <a:ext cx="10126721" cy="5619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rgbClr val="DEC9A2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592136" y="3429001"/>
            <a:ext cx="7119240" cy="6588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Montserrat Medium" panose="00000600000000000000" pitchFamily="2" charset="0"/>
              </a:defRPr>
            </a:lvl1pPr>
            <a:lvl2pPr>
              <a:defRPr sz="2800">
                <a:solidFill>
                  <a:schemeClr val="bg1"/>
                </a:solidFill>
                <a:latin typeface="Montserrat Medium" panose="00000600000000000000" pitchFamily="2" charset="0"/>
              </a:defRPr>
            </a:lvl2pPr>
            <a:lvl3pPr>
              <a:defRPr sz="2400">
                <a:solidFill>
                  <a:schemeClr val="bg1"/>
                </a:solidFill>
                <a:latin typeface="Montserrat Medium" panose="000006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Montserrat Medium" panose="000006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Montserrat Medium" panose="000006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9091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7955F23-1D39-834E-A409-9AC17BD76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24/11/2022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415F7B-CE6E-6D4A-B5AB-BDDDCD956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EF8AF7-5DF2-EB49-AC54-6BEB41FC7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D23CAB6B-7A5A-6B4E-A033-229957EF03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220" y="1964531"/>
            <a:ext cx="11465560" cy="1325563"/>
          </a:xfrm>
          <a:prstGeom prst="rect">
            <a:avLst/>
          </a:prstGeom>
          <a:noFill/>
        </p:spPr>
        <p:txBody>
          <a:bodyPr/>
          <a:lstStyle>
            <a:lvl1pPr algn="ctr">
              <a:defRPr b="0" i="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C92E3075-A055-6542-91AB-F62814FD3EF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3220" y="3429001"/>
            <a:ext cx="11465560" cy="11379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rgbClr val="BC945A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2877643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A5DCD591-614A-7548-8788-7FD7534F10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96560" y="996581"/>
            <a:ext cx="5720080" cy="2852737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400" b="1" i="0">
                <a:solidFill>
                  <a:srgbClr val="6E152E"/>
                </a:solidFill>
                <a:latin typeface="Montserrat SemiBold" pitchFamily="2" charset="77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33049571-67D9-7C4A-95BE-A794414456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62B8DF0E-90BF-EC4E-8934-156187A1162F}" type="datetimeFigureOut">
              <a:rPr lang="es-MX" smtClean="0"/>
              <a:t>24/11/2022</a:t>
            </a:fld>
            <a:endParaRPr lang="es-MX" dirty="0"/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id="{4666AA57-9D0D-3640-9528-8B3DEDC6C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es-MX" dirty="0"/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BFB13A88-D95D-D640-A28D-F449DDA4C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038974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4A1ADC4-8F9E-7348-816F-C00C9B82A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24/11/2022</a:t>
            </a:fld>
            <a:endParaRPr lang="es-MX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CB84907-060D-AF46-94EB-77E9E6992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BA9FE25-529C-C643-8C50-F8F91B5AB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4F2DB6AC-9A7C-414E-AFE4-4F5933719B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562928"/>
            <a:ext cx="11424920" cy="1060859"/>
          </a:xfrm>
          <a:prstGeom prst="rect">
            <a:avLst/>
          </a:prstGeom>
          <a:noFill/>
        </p:spPr>
        <p:txBody>
          <a:bodyPr/>
          <a:lstStyle>
            <a:lvl1pPr algn="l">
              <a:defRPr sz="4000" b="0" i="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2DC9B4D7-BCB7-EC4E-BF24-EDB3A381900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2" y="1865811"/>
            <a:ext cx="5532119" cy="41043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71A72765-293D-3444-BD4D-E3F78760BD6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33160" y="1865811"/>
            <a:ext cx="5572760" cy="41043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57844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562928"/>
            <a:ext cx="11424920" cy="1325563"/>
          </a:xfrm>
          <a:prstGeom prst="rect">
            <a:avLst/>
          </a:prstGeom>
          <a:noFill/>
        </p:spPr>
        <p:txBody>
          <a:bodyPr/>
          <a:lstStyle>
            <a:lvl1pPr algn="l">
              <a:defRPr sz="4000" b="0" i="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2" y="2072640"/>
            <a:ext cx="5532119" cy="41043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24/11/2022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34669C8D-E6AE-DD4A-AC37-D27A5118864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33160" y="2072640"/>
            <a:ext cx="5572760" cy="41043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2674647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780" y="568860"/>
            <a:ext cx="4155440" cy="1325563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4000" b="0" i="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29200" y="1825625"/>
            <a:ext cx="6324600" cy="43513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24/11/2022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065365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720" y="555683"/>
            <a:ext cx="4114800" cy="102914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>
              <a:defRPr sz="4000" b="0" i="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88560" y="1825625"/>
            <a:ext cx="6365240" cy="43513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24/11/2022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338441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4318" y="578803"/>
            <a:ext cx="4036423" cy="126047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3900" b="0" i="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85360" y="1209041"/>
            <a:ext cx="6568440" cy="49679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24/11/2022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38024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A5DCD591-614A-7548-8788-7FD7534F10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784707"/>
            <a:ext cx="10521951" cy="180609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 b="1" i="0">
                <a:solidFill>
                  <a:srgbClr val="6E152E"/>
                </a:solidFill>
                <a:latin typeface="Montserrat SemiBold" pitchFamily="2" charset="77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3A54153E-355E-3C40-B508-5337B24D63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2956561"/>
            <a:ext cx="10515600" cy="22080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33049571-67D9-7C4A-95BE-A794414456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62B8DF0E-90BF-EC4E-8934-156187A1162F}" type="datetimeFigureOut">
              <a:rPr lang="es-MX" smtClean="0"/>
              <a:t>24/11/2022</a:t>
            </a:fld>
            <a:endParaRPr lang="es-MX" dirty="0"/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id="{4666AA57-9D0D-3640-9528-8B3DEDC6C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es-MX" dirty="0"/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BFB13A88-D95D-D640-A28D-F449DDA4C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733086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17" Type="http://schemas.openxmlformats.org/officeDocument/2006/relationships/image" Target="../media/image1.jpg" /><Relationship Id="rId2" Type="http://schemas.openxmlformats.org/officeDocument/2006/relationships/slideLayout" Target="../slideLayouts/slideLayout2.xml" /><Relationship Id="rId16" Type="http://schemas.openxmlformats.org/officeDocument/2006/relationships/theme" Target="../theme/theme1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slideLayout" Target="../slideLayouts/slideLayout1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A6CB96C-1C06-3B44-8615-D726F4477E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B8DF0E-90BF-EC4E-8934-156187A1162F}" type="datetimeFigureOut">
              <a:rPr lang="es-MX" smtClean="0"/>
              <a:t>24/11/2022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3D1A4B-ADA7-7043-82FA-F7032EB177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802CF53-648D-B74F-A473-B4CC8BB23A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828472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60" r:id="rId2"/>
    <p:sldLayoutId id="2147483664" r:id="rId3"/>
    <p:sldLayoutId id="2147483672" r:id="rId4"/>
    <p:sldLayoutId id="2147483650" r:id="rId5"/>
    <p:sldLayoutId id="2147483666" r:id="rId6"/>
    <p:sldLayoutId id="2147483667" r:id="rId7"/>
    <p:sldLayoutId id="2147483668" r:id="rId8"/>
    <p:sldLayoutId id="2147483663" r:id="rId9"/>
    <p:sldLayoutId id="2147483651" r:id="rId10"/>
    <p:sldLayoutId id="2147483653" r:id="rId11"/>
    <p:sldLayoutId id="2147483652" r:id="rId12"/>
    <p:sldLayoutId id="2147483656" r:id="rId13"/>
    <p:sldLayoutId id="2147483673" r:id="rId14"/>
    <p:sldLayoutId id="2147483654" r:id="rId1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 /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 /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7.xml" /><Relationship Id="rId6" Type="http://schemas.openxmlformats.org/officeDocument/2006/relationships/hyperlink" Target="y2mate.com%20-%20Newton%20no%20jugaba%20a%20Pinturillo_720p.mp4" TargetMode="External" /><Relationship Id="rId5" Type="http://schemas.openxmlformats.org/officeDocument/2006/relationships/hyperlink" Target="https://view.genial.ly/61ae5aa6e3eef30d7e86a4e5/presentation-transversalidad" TargetMode="External" /><Relationship Id="rId4" Type="http://schemas.openxmlformats.org/officeDocument/2006/relationships/hyperlink" Target="Video%20a%20PDF_CS6.pdf" TargetMode="Externa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 /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7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7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roobrix.com/" TargetMode="External" /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5.png" /><Relationship Id="rId5" Type="http://schemas.openxmlformats.org/officeDocument/2006/relationships/hyperlink" Target="http://rubistar.4teachers.org/index.php?skin=es&amp;lang=es" TargetMode="External" /><Relationship Id="rId4" Type="http://schemas.openxmlformats.org/officeDocument/2006/relationships/image" Target="../media/image24.png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7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7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Categorias.xlsx" TargetMode="External" /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7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7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7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7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7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7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7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7.xml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5" Type="http://schemas.openxmlformats.org/officeDocument/2006/relationships/image" Target="../media/image26.png" /><Relationship Id="rId4" Type="http://schemas.openxmlformats.org/officeDocument/2006/relationships/image" Target="../media/image17.png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4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7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7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7.xml" /><Relationship Id="rId2" Type="http://schemas.openxmlformats.org/officeDocument/2006/relationships/slide" Target="slide6.xml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7.png" /><Relationship Id="rId5" Type="http://schemas.openxmlformats.org/officeDocument/2006/relationships/slide" Target="slide9.xml" /><Relationship Id="rId4" Type="http://schemas.openxmlformats.org/officeDocument/2006/relationships/slide" Target="slide8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 /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7.xml" /><Relationship Id="rId4" Type="http://schemas.openxmlformats.org/officeDocument/2006/relationships/slide" Target="slide5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 /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7.xml" /><Relationship Id="rId4" Type="http://schemas.openxmlformats.org/officeDocument/2006/relationships/slide" Target="slide5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 /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20.emf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.xml" /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21.emf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93839E-42C7-C646-B6FF-4197C8741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TRAYECTORIA FORMATIVA.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30C26F-05D6-3E42-AC4F-B7CE78B0F1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Curso taller 2: hacia una práctica colaborativa en los </a:t>
            </a:r>
          </a:p>
          <a:p>
            <a:r>
              <a:rPr lang="es-MX" dirty="0"/>
              <a:t>RECURSOS SOCIOCOGNITIVOS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6D71E830-483B-0E4D-858C-7DCA12633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9261" y="4966255"/>
            <a:ext cx="0" cy="0"/>
          </a:xfrm>
          <a:prstGeom prst="rect">
            <a:avLst/>
          </a:prstGeom>
        </p:spPr>
      </p:pic>
      <p:pic>
        <p:nvPicPr>
          <p:cNvPr id="6" name="Imagen 5" descr="Logotipo&#10;&#10;Descripción generada automáticamente con confianza baja">
            <a:extLst>
              <a:ext uri="{FF2B5EF4-FFF2-40B4-BE49-F238E27FC236}">
                <a16:creationId xmlns:a16="http://schemas.microsoft.com/office/drawing/2014/main" id="{513AE80D-A3FA-481F-ACCA-7816AB632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270" y="5695003"/>
            <a:ext cx="3973789" cy="87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043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85E53A-AE20-6547-A1EE-1E553B4D3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568" y="555683"/>
            <a:ext cx="4324952" cy="1029144"/>
          </a:xfrm>
        </p:spPr>
        <p:txBody>
          <a:bodyPr/>
          <a:lstStyle/>
          <a:p>
            <a:r>
              <a:rPr lang="es-MX" dirty="0"/>
              <a:t>Transversalidad</a:t>
            </a:r>
          </a:p>
        </p:txBody>
      </p:sp>
      <p:pic>
        <p:nvPicPr>
          <p:cNvPr id="9" name="Imagen 8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37772ED1-428D-4919-A382-4086CA551B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5734" y="312420"/>
            <a:ext cx="2351466" cy="487182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751881" y="6257357"/>
            <a:ext cx="2621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>
                <a:solidFill>
                  <a:srgbClr val="C00000"/>
                </a:solidFill>
                <a:latin typeface="Montserrat-Regular"/>
              </a:rPr>
              <a:t>(SEMS; octubre, 2021)</a:t>
            </a:r>
            <a:endParaRPr lang="es-MX" b="1" dirty="0">
              <a:solidFill>
                <a:srgbClr val="C00000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893" r="8801"/>
          <a:stretch/>
        </p:blipFill>
        <p:spPr>
          <a:xfrm>
            <a:off x="4693920" y="1334998"/>
            <a:ext cx="7470574" cy="3951781"/>
          </a:xfrm>
          <a:prstGeom prst="rect">
            <a:avLst/>
          </a:prstGeom>
        </p:spPr>
      </p:pic>
      <p:sp>
        <p:nvSpPr>
          <p:cNvPr id="7" name="Rectángulo 6">
            <a:hlinkClick r:id="rId4" action="ppaction://hlinkfile"/>
          </p:cNvPr>
          <p:cNvSpPr/>
          <p:nvPr/>
        </p:nvSpPr>
        <p:spPr>
          <a:xfrm>
            <a:off x="530171" y="2063597"/>
            <a:ext cx="24673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678B8"/>
                </a:solidFill>
                <a:latin typeface="Montserrat-Bold"/>
              </a:rPr>
              <a:t>Ejemplo 1. Historieta</a:t>
            </a:r>
            <a:endParaRPr lang="es-MX" dirty="0"/>
          </a:p>
        </p:txBody>
      </p:sp>
      <p:sp>
        <p:nvSpPr>
          <p:cNvPr id="10" name="Rectángulo 9">
            <a:hlinkClick r:id="rId5"/>
          </p:cNvPr>
          <p:cNvSpPr/>
          <p:nvPr/>
        </p:nvSpPr>
        <p:spPr>
          <a:xfrm>
            <a:off x="530171" y="4595363"/>
            <a:ext cx="38019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678B8"/>
                </a:solidFill>
                <a:latin typeface="Montserrat-Bold"/>
              </a:rPr>
              <a:t>Ejemplo 3. </a:t>
            </a:r>
          </a:p>
          <a:p>
            <a:r>
              <a:rPr lang="es-MX" b="1" dirty="0">
                <a:solidFill>
                  <a:srgbClr val="3678B8"/>
                </a:solidFill>
                <a:latin typeface="Montserrat-Bold"/>
              </a:rPr>
              <a:t>Enseñando a partir de una</a:t>
            </a:r>
          </a:p>
          <a:p>
            <a:r>
              <a:rPr lang="es-MX" b="1" dirty="0">
                <a:solidFill>
                  <a:srgbClr val="3678B8"/>
                </a:solidFill>
                <a:latin typeface="Montserrat-Bold"/>
              </a:rPr>
              <a:t>problemática integradora.</a:t>
            </a:r>
            <a:endParaRPr lang="es-MX" dirty="0"/>
          </a:p>
        </p:txBody>
      </p:sp>
      <p:sp>
        <p:nvSpPr>
          <p:cNvPr id="3" name="Rectángulo 2">
            <a:hlinkClick r:id="rId6" action="ppaction://hlinkfile"/>
          </p:cNvPr>
          <p:cNvSpPr/>
          <p:nvPr/>
        </p:nvSpPr>
        <p:spPr>
          <a:xfrm>
            <a:off x="530171" y="2787625"/>
            <a:ext cx="380198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678B8"/>
                </a:solidFill>
                <a:latin typeface="Montserrat-Bold"/>
              </a:rPr>
              <a:t>Ejemplo 2. ¿Cómo enseñar historia desde un contexto digital, en donde</a:t>
            </a:r>
          </a:p>
          <a:p>
            <a:r>
              <a:rPr lang="es-MX" b="1" dirty="0">
                <a:solidFill>
                  <a:srgbClr val="3678B8"/>
                </a:solidFill>
                <a:latin typeface="Montserrat-Bold"/>
              </a:rPr>
              <a:t>para las y los estudiantes lo visual es muy importante?</a:t>
            </a:r>
          </a:p>
        </p:txBody>
      </p:sp>
    </p:spTree>
    <p:extLst>
      <p:ext uri="{BB962C8B-B14F-4D97-AF65-F5344CB8AC3E}">
        <p14:creationId xmlns:p14="http://schemas.microsoft.com/office/powerpoint/2010/main" val="32963311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85E53A-AE20-6547-A1EE-1E553B4D3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568" y="555683"/>
            <a:ext cx="4324952" cy="1029144"/>
          </a:xfrm>
        </p:spPr>
        <p:txBody>
          <a:bodyPr/>
          <a:lstStyle/>
          <a:p>
            <a:r>
              <a:rPr lang="es-MX" dirty="0"/>
              <a:t>Planeación</a:t>
            </a:r>
          </a:p>
        </p:txBody>
      </p:sp>
      <p:pic>
        <p:nvPicPr>
          <p:cNvPr id="9" name="Imagen 8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37772ED1-428D-4919-A382-4086CA551B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5734" y="312420"/>
            <a:ext cx="2351466" cy="487182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751881" y="6257357"/>
            <a:ext cx="2621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>
                <a:solidFill>
                  <a:srgbClr val="C00000"/>
                </a:solidFill>
                <a:latin typeface="Montserrat-Regular"/>
              </a:rPr>
              <a:t>(SEMS; octubre, 2021)</a:t>
            </a:r>
            <a:endParaRPr lang="es-MX" b="1" dirty="0">
              <a:solidFill>
                <a:srgbClr val="C00000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530170" y="1866625"/>
            <a:ext cx="40113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678B8"/>
                </a:solidFill>
                <a:latin typeface="Montserrat-Bold"/>
              </a:rPr>
              <a:t>Esta propuesta transversal</a:t>
            </a:r>
          </a:p>
          <a:p>
            <a:r>
              <a:rPr lang="es-MX" b="1" dirty="0">
                <a:solidFill>
                  <a:srgbClr val="3678B8"/>
                </a:solidFill>
                <a:latin typeface="Montserrat-Bold"/>
              </a:rPr>
              <a:t>requiere del trabajo colaborativo para el desarrollo de la</a:t>
            </a:r>
          </a:p>
          <a:p>
            <a:r>
              <a:rPr lang="es-MX" b="1" dirty="0">
                <a:solidFill>
                  <a:srgbClr val="3678B8"/>
                </a:solidFill>
                <a:latin typeface="Montserrat-Bold"/>
              </a:rPr>
              <a:t>planeación didáctica,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96368" y="555683"/>
            <a:ext cx="6110720" cy="5027568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553001" y="3836085"/>
            <a:ext cx="36520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678B8"/>
                </a:solidFill>
                <a:latin typeface="Montserrat-Bold"/>
              </a:rPr>
              <a:t>Preguntas que pueden guiar la reflexión</a:t>
            </a:r>
          </a:p>
          <a:p>
            <a:r>
              <a:rPr lang="es-MX" b="1" dirty="0">
                <a:solidFill>
                  <a:srgbClr val="3678B8"/>
                </a:solidFill>
                <a:latin typeface="Montserrat-Bold"/>
              </a:rPr>
              <a:t>para desarrollar la planeación didáctica</a:t>
            </a:r>
          </a:p>
        </p:txBody>
      </p:sp>
    </p:spTree>
    <p:extLst>
      <p:ext uri="{BB962C8B-B14F-4D97-AF65-F5344CB8AC3E}">
        <p14:creationId xmlns:p14="http://schemas.microsoft.com/office/powerpoint/2010/main" val="34815197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85E53A-AE20-6547-A1EE-1E553B4D3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568" y="555683"/>
            <a:ext cx="4324952" cy="1029144"/>
          </a:xfrm>
        </p:spPr>
        <p:txBody>
          <a:bodyPr/>
          <a:lstStyle/>
          <a:p>
            <a:r>
              <a:rPr lang="es-MX" dirty="0"/>
              <a:t>Planeación Transversal</a:t>
            </a:r>
          </a:p>
        </p:txBody>
      </p:sp>
      <p:pic>
        <p:nvPicPr>
          <p:cNvPr id="9" name="Imagen 8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37772ED1-428D-4919-A382-4086CA551B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5734" y="312420"/>
            <a:ext cx="2351466" cy="487182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751881" y="6257357"/>
            <a:ext cx="2621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>
                <a:solidFill>
                  <a:srgbClr val="C00000"/>
                </a:solidFill>
                <a:latin typeface="Montserrat-Regular"/>
              </a:rPr>
              <a:t>(SEMS; octubre, 2021)</a:t>
            </a:r>
            <a:endParaRPr lang="es-MX" b="1" dirty="0">
              <a:solidFill>
                <a:srgbClr val="C00000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530170" y="1974822"/>
            <a:ext cx="36520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678B8"/>
                </a:solidFill>
                <a:latin typeface="Montserrat-Bold"/>
              </a:rPr>
              <a:t>Ventajas de realizar una planeación didáctica colaborativamente.</a:t>
            </a:r>
          </a:p>
        </p:txBody>
      </p:sp>
      <p:sp>
        <p:nvSpPr>
          <p:cNvPr id="3" name="Rectángulo 2"/>
          <p:cNvSpPr/>
          <p:nvPr/>
        </p:nvSpPr>
        <p:spPr>
          <a:xfrm>
            <a:off x="4904281" y="2751083"/>
            <a:ext cx="7135319" cy="1077218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es-E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 escucha y se valora la diversidad de opiniones.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4904281" y="1199449"/>
            <a:ext cx="7135319" cy="107721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es-E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Entre todos pueden externan y resolver hasta la mas mínima duda.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4904280" y="4302717"/>
            <a:ext cx="7135319" cy="1077218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es-E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 redacción de acuerdos grupales permite establecer pautas para el trabajo.</a:t>
            </a:r>
          </a:p>
        </p:txBody>
      </p:sp>
    </p:spTree>
    <p:extLst>
      <p:ext uri="{BB962C8B-B14F-4D97-AF65-F5344CB8AC3E}">
        <p14:creationId xmlns:p14="http://schemas.microsoft.com/office/powerpoint/2010/main" val="4265320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85E53A-AE20-6547-A1EE-1E553B4D3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568" y="555683"/>
            <a:ext cx="4324952" cy="1029144"/>
          </a:xfrm>
        </p:spPr>
        <p:txBody>
          <a:bodyPr/>
          <a:lstStyle/>
          <a:p>
            <a:r>
              <a:rPr lang="es-MX" dirty="0"/>
              <a:t>Evaluación</a:t>
            </a:r>
          </a:p>
        </p:txBody>
      </p:sp>
      <p:pic>
        <p:nvPicPr>
          <p:cNvPr id="9" name="Imagen 8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37772ED1-428D-4919-A382-4086CA551B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5734" y="312420"/>
            <a:ext cx="2351466" cy="487182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751881" y="6257357"/>
            <a:ext cx="2621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>
                <a:solidFill>
                  <a:srgbClr val="C00000"/>
                </a:solidFill>
                <a:latin typeface="Montserrat-Regular"/>
              </a:rPr>
              <a:t>(SEMS; octubre, 2021)</a:t>
            </a:r>
            <a:endParaRPr lang="es-MX" b="1" dirty="0">
              <a:solidFill>
                <a:srgbClr val="C00000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530170" y="1974822"/>
            <a:ext cx="36520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678B8"/>
                </a:solidFill>
                <a:latin typeface="Montserrat-Bold"/>
              </a:rPr>
              <a:t>Una forma de avaluar transversalmente es a través de rúbricas.</a:t>
            </a:r>
          </a:p>
        </p:txBody>
      </p:sp>
      <p:sp>
        <p:nvSpPr>
          <p:cNvPr id="3" name="Rectángulo 2"/>
          <p:cNvSpPr/>
          <p:nvPr/>
        </p:nvSpPr>
        <p:spPr>
          <a:xfrm>
            <a:off x="4894589" y="2461747"/>
            <a:ext cx="7135319" cy="830997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es-MX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Facilitan la comunicación a las y los estudiantes de los resultados de aprendizaje esperados.</a:t>
            </a:r>
            <a:endParaRPr lang="es-E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4894588" y="792400"/>
            <a:ext cx="7135319" cy="1569660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es-MX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Ayudan a la y el docente a clarificar y refinar los objetivos del aprendizaje y de la evaluación y a mantenerlos vinculados con los contenidos y las actividades del curso.</a:t>
            </a:r>
            <a:endParaRPr lang="es-E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4894590" y="3390100"/>
            <a:ext cx="7135319" cy="1200329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es-MX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Permiten proporcionar a las y los Estudiantes </a:t>
            </a:r>
            <a:r>
              <a:rPr lang="es-MX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feedback</a:t>
            </a:r>
            <a:r>
              <a:rPr lang="es-MX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descriptivo y a tiempo, tanto en contextos formativos como </a:t>
            </a:r>
            <a:r>
              <a:rPr lang="es-MX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sumativos</a:t>
            </a:r>
            <a:r>
              <a:rPr lang="es-MX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s-E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4945168" y="4798001"/>
            <a:ext cx="7106923" cy="830997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es-MX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Disponen un escenario positivo para fomentar la autorregulación del aprendizaje de las y los estudiantes.</a:t>
            </a:r>
            <a:endParaRPr lang="es-E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553001" y="3379088"/>
            <a:ext cx="36520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678B8"/>
                </a:solidFill>
                <a:latin typeface="Montserrat-Bold"/>
              </a:rPr>
              <a:t>¿Por qué son útiles las rúbricas de evaluación?</a:t>
            </a:r>
          </a:p>
        </p:txBody>
      </p:sp>
      <p:pic>
        <p:nvPicPr>
          <p:cNvPr id="4" name="Imagen 3">
            <a:hlinkClick r:id="rId3"/>
          </p:cNvPr>
          <p:cNvPicPr>
            <a:picLocks noChangeAspect="1"/>
          </p:cNvPicPr>
          <p:nvPr/>
        </p:nvPicPr>
        <p:blipFill rotWithShape="1">
          <a:blip r:embed="rId4"/>
          <a:srcRect l="39554" t="9273" r="41667" b="80482"/>
          <a:stretch/>
        </p:blipFill>
        <p:spPr>
          <a:xfrm>
            <a:off x="574711" y="5591329"/>
            <a:ext cx="744423" cy="228351"/>
          </a:xfrm>
          <a:prstGeom prst="rect">
            <a:avLst/>
          </a:prstGeom>
        </p:spPr>
      </p:pic>
      <p:pic>
        <p:nvPicPr>
          <p:cNvPr id="6" name="Imagen 5">
            <a:hlinkClick r:id="rId5"/>
          </p:cNvPr>
          <p:cNvPicPr>
            <a:picLocks noChangeAspect="1"/>
          </p:cNvPicPr>
          <p:nvPr/>
        </p:nvPicPr>
        <p:blipFill rotWithShape="1">
          <a:blip r:embed="rId6"/>
          <a:srcRect l="34714" t="40829" r="53648" b="50564"/>
          <a:stretch/>
        </p:blipFill>
        <p:spPr>
          <a:xfrm>
            <a:off x="553001" y="5939995"/>
            <a:ext cx="766133" cy="31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991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2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85E53A-AE20-6547-A1EE-1E553B4D3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568" y="555683"/>
            <a:ext cx="4324952" cy="1029144"/>
          </a:xfrm>
        </p:spPr>
        <p:txBody>
          <a:bodyPr/>
          <a:lstStyle/>
          <a:p>
            <a:r>
              <a:rPr lang="es-MX" dirty="0"/>
              <a:t>Evaluación</a:t>
            </a:r>
          </a:p>
        </p:txBody>
      </p:sp>
      <p:pic>
        <p:nvPicPr>
          <p:cNvPr id="9" name="Imagen 8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37772ED1-428D-4919-A382-4086CA551B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5734" y="312420"/>
            <a:ext cx="2351466" cy="487182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751881" y="6257357"/>
            <a:ext cx="2621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>
                <a:solidFill>
                  <a:srgbClr val="C00000"/>
                </a:solidFill>
                <a:latin typeface="Montserrat-Regular"/>
              </a:rPr>
              <a:t>(SEMS; octubre, 2021)</a:t>
            </a:r>
            <a:endParaRPr lang="es-MX" b="1" dirty="0">
              <a:solidFill>
                <a:srgbClr val="C00000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530170" y="1974822"/>
            <a:ext cx="3652086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400" b="1" dirty="0">
                <a:solidFill>
                  <a:srgbClr val="3678B8"/>
                </a:solidFill>
                <a:latin typeface="Montserrat-Bold"/>
              </a:rPr>
              <a:t>Auto evaluación.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2000" b="1" dirty="0">
              <a:solidFill>
                <a:srgbClr val="3678B8"/>
              </a:solidFill>
              <a:latin typeface="Montserrat-Bol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400" b="1" dirty="0">
                <a:solidFill>
                  <a:srgbClr val="3678B8"/>
                </a:solidFill>
                <a:latin typeface="Montserrat-Bold"/>
              </a:rPr>
              <a:t>Coevaluación.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2000" b="1" dirty="0">
              <a:solidFill>
                <a:srgbClr val="3678B8"/>
              </a:solidFill>
              <a:latin typeface="Montserrat-Bol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400" b="1" dirty="0" err="1">
                <a:solidFill>
                  <a:srgbClr val="3678B8"/>
                </a:solidFill>
                <a:latin typeface="Montserrat-Bold"/>
              </a:rPr>
              <a:t>Heteroevaluación</a:t>
            </a:r>
            <a:r>
              <a:rPr lang="es-MX" b="1" dirty="0">
                <a:solidFill>
                  <a:srgbClr val="3678B8"/>
                </a:solidFill>
                <a:latin typeface="Montserrat-Bold"/>
              </a:rPr>
              <a:t>.</a:t>
            </a:r>
          </a:p>
        </p:txBody>
      </p:sp>
      <p:sp>
        <p:nvSpPr>
          <p:cNvPr id="3" name="Rectángulo 2"/>
          <p:cNvSpPr/>
          <p:nvPr/>
        </p:nvSpPr>
        <p:spPr>
          <a:xfrm>
            <a:off x="4894590" y="1985725"/>
            <a:ext cx="7135319" cy="830997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es-MX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Establecer el grado máximo, intermedio y mínimo de logro de cada indicador.</a:t>
            </a:r>
            <a:endParaRPr lang="es-E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4894588" y="792400"/>
            <a:ext cx="7135319" cy="830997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es-MX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Redactar los indicadores con base en los aprendizajes de trayectoria.</a:t>
            </a:r>
            <a:endParaRPr lang="es-E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4894590" y="3257528"/>
            <a:ext cx="7135319" cy="461665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es-MX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Redactarlos de forma clara.</a:t>
            </a:r>
            <a:endParaRPr lang="es-E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4894588" y="4070464"/>
            <a:ext cx="7106923" cy="830997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es-MX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Los indicadores inician con un verbo en presente y en tercera persona.</a:t>
            </a:r>
            <a:endParaRPr lang="es-E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4894587" y="5202580"/>
            <a:ext cx="7106923" cy="830997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es-MX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Proponer una escala de valor fácil de comprender y utilizar.</a:t>
            </a:r>
            <a:endParaRPr lang="es-E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530170" y="5069300"/>
            <a:ext cx="40113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b="1" dirty="0">
                <a:solidFill>
                  <a:srgbClr val="3678B8"/>
                </a:solidFill>
                <a:latin typeface="Montserrat-Bold"/>
              </a:rPr>
              <a:t>Para elaborar una rúbrica es necesario tomar en cuenta los siguientes elementos:</a:t>
            </a:r>
          </a:p>
        </p:txBody>
      </p:sp>
    </p:spTree>
    <p:extLst>
      <p:ext uri="{BB962C8B-B14F-4D97-AF65-F5344CB8AC3E}">
        <p14:creationId xmlns:p14="http://schemas.microsoft.com/office/powerpoint/2010/main" val="1268273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2" grpId="0" animBg="1"/>
      <p:bldP spid="10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85E53A-AE20-6547-A1EE-1E553B4D3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568" y="555683"/>
            <a:ext cx="4324952" cy="1029144"/>
          </a:xfrm>
        </p:spPr>
        <p:txBody>
          <a:bodyPr/>
          <a:lstStyle/>
          <a:p>
            <a:r>
              <a:rPr lang="es-MX" dirty="0"/>
              <a:t>Evaluación</a:t>
            </a:r>
          </a:p>
        </p:txBody>
      </p:sp>
      <p:pic>
        <p:nvPicPr>
          <p:cNvPr id="9" name="Imagen 8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37772ED1-428D-4919-A382-4086CA551B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5734" y="312420"/>
            <a:ext cx="2351466" cy="487182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751881" y="6257357"/>
            <a:ext cx="2621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>
                <a:solidFill>
                  <a:srgbClr val="C00000"/>
                </a:solidFill>
                <a:latin typeface="Montserrat-Regular"/>
              </a:rPr>
              <a:t>(SEMS; octubre, 2021)</a:t>
            </a:r>
            <a:endParaRPr lang="es-MX" b="1" dirty="0">
              <a:solidFill>
                <a:srgbClr val="C00000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530170" y="1974822"/>
            <a:ext cx="36520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b="1" dirty="0">
                <a:solidFill>
                  <a:srgbClr val="3678B8"/>
                </a:solidFill>
                <a:latin typeface="Montserrat-Bold"/>
              </a:rPr>
              <a:t>Sitios de apoya para generar rubricas de evaluación.</a:t>
            </a:r>
            <a:endParaRPr lang="es-MX" b="1" dirty="0">
              <a:solidFill>
                <a:srgbClr val="3678B8"/>
              </a:solidFill>
              <a:latin typeface="Montserrat-Bold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4894590" y="952292"/>
            <a:ext cx="7135319" cy="461665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es-MX" sz="2400" dirty="0"/>
              <a:t>https://roobrix.com/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4894585" y="1994456"/>
            <a:ext cx="7106923" cy="830997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es-MX" sz="2400" dirty="0"/>
              <a:t>http://rubistar.4teachers.org/index.php?skin=es&amp;lang=es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4894587" y="3304763"/>
            <a:ext cx="7106923" cy="830997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es-MX" sz="2400" dirty="0"/>
              <a:t>http://www.rubricbuilder.com/app/login.aspx?ReturnUrl=/app/Default.aspx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4894586" y="4634663"/>
            <a:ext cx="7106923" cy="46166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es-MX" sz="2400" dirty="0"/>
              <a:t>https://www.rcampus.com/</a:t>
            </a:r>
          </a:p>
        </p:txBody>
      </p:sp>
    </p:spTree>
    <p:extLst>
      <p:ext uri="{BB962C8B-B14F-4D97-AF65-F5344CB8AC3E}">
        <p14:creationId xmlns:p14="http://schemas.microsoft.com/office/powerpoint/2010/main" val="4008218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85E53A-AE20-6547-A1EE-1E553B4D3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568" y="555683"/>
            <a:ext cx="4324952" cy="1029144"/>
          </a:xfrm>
        </p:spPr>
        <p:txBody>
          <a:bodyPr/>
          <a:lstStyle/>
          <a:p>
            <a:r>
              <a:rPr lang="es-MX" dirty="0"/>
              <a:t>Aprendizajes de este taller.</a:t>
            </a:r>
          </a:p>
        </p:txBody>
      </p:sp>
      <p:pic>
        <p:nvPicPr>
          <p:cNvPr id="9" name="Imagen 8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37772ED1-428D-4919-A382-4086CA551B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5734" y="312420"/>
            <a:ext cx="2351466" cy="487182"/>
          </a:xfrm>
          <a:prstGeom prst="rect">
            <a:avLst/>
          </a:prstGeom>
        </p:spPr>
      </p:pic>
      <p:grpSp>
        <p:nvGrpSpPr>
          <p:cNvPr id="4" name="Grupo 3"/>
          <p:cNvGrpSpPr/>
          <p:nvPr/>
        </p:nvGrpSpPr>
        <p:grpSpPr>
          <a:xfrm>
            <a:off x="1723870" y="613410"/>
            <a:ext cx="10343212" cy="6012241"/>
            <a:chOff x="3096556" y="613411"/>
            <a:chExt cx="8970525" cy="5631178"/>
          </a:xfrm>
        </p:grpSpPr>
        <p:sp>
          <p:nvSpPr>
            <p:cNvPr id="5" name="Flecha derecha 4"/>
            <p:cNvSpPr/>
            <p:nvPr/>
          </p:nvSpPr>
          <p:spPr>
            <a:xfrm>
              <a:off x="3096556" y="613411"/>
              <a:ext cx="8970525" cy="5631178"/>
            </a:xfrm>
            <a:prstGeom prst="rightArrow">
              <a:avLst/>
            </a:prstGeom>
            <a:solidFill>
              <a:srgbClr val="0070C0"/>
            </a:solidFill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" name="Rectángulo 2"/>
            <p:cNvSpPr/>
            <p:nvPr/>
          </p:nvSpPr>
          <p:spPr>
            <a:xfrm>
              <a:off x="4541520" y="3075057"/>
              <a:ext cx="6307432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40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Práctica docente colaborativa</a:t>
              </a:r>
            </a:p>
          </p:txBody>
        </p:sp>
      </p:grpSp>
      <p:grpSp>
        <p:nvGrpSpPr>
          <p:cNvPr id="8" name="Grupo 7"/>
          <p:cNvGrpSpPr/>
          <p:nvPr/>
        </p:nvGrpSpPr>
        <p:grpSpPr>
          <a:xfrm>
            <a:off x="1872581" y="2154059"/>
            <a:ext cx="1704352" cy="2930942"/>
            <a:chOff x="1221" y="1673777"/>
            <a:chExt cx="1605829" cy="2283622"/>
          </a:xfrm>
        </p:grpSpPr>
        <p:sp>
          <p:nvSpPr>
            <p:cNvPr id="10" name="Rectángulo redondeado 9"/>
            <p:cNvSpPr/>
            <p:nvPr/>
          </p:nvSpPr>
          <p:spPr>
            <a:xfrm>
              <a:off x="1221" y="1673777"/>
              <a:ext cx="1605829" cy="2283622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ectángulo 10"/>
            <p:cNvSpPr/>
            <p:nvPr/>
          </p:nvSpPr>
          <p:spPr>
            <a:xfrm>
              <a:off x="79611" y="1673777"/>
              <a:ext cx="1527439" cy="2283622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t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1600" dirty="0">
                  <a:solidFill>
                    <a:schemeClr val="tx1"/>
                  </a:solidFill>
                </a:rPr>
                <a:t>¿</a:t>
              </a:r>
              <a:r>
                <a:rPr lang="es-MX" sz="1600" kern="1200" dirty="0">
                  <a:solidFill>
                    <a:schemeClr val="tx1"/>
                  </a:solidFill>
                </a:rPr>
                <a:t>Con  qué elementos planear?</a:t>
              </a: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MX" sz="1600" kern="1200" dirty="0">
                  <a:solidFill>
                    <a:srgbClr val="C00000"/>
                  </a:solidFill>
                </a:rPr>
                <a:t>Aprendizaje de trayectoria.</a:t>
              </a: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MX" sz="1600" kern="1200" dirty="0">
                  <a:solidFill>
                    <a:srgbClr val="C00000"/>
                  </a:solidFill>
                </a:rPr>
                <a:t>Meta de aprendizaje</a:t>
              </a: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MX" sz="1600" kern="1200" dirty="0">
                  <a:solidFill>
                    <a:srgbClr val="C00000"/>
                  </a:solidFill>
                  <a:hlinkClick r:id="rId3" action="ppaction://hlinkfile"/>
                </a:rPr>
                <a:t>Categoría y subcategoría</a:t>
              </a:r>
              <a:endParaRPr lang="es-MX" sz="1600" kern="1200" dirty="0">
                <a:solidFill>
                  <a:srgbClr val="C00000"/>
                </a:solidFill>
              </a:endParaRP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MX" sz="1600" kern="1200" dirty="0">
                  <a:solidFill>
                    <a:srgbClr val="C00000"/>
                  </a:solidFill>
                </a:rPr>
                <a:t>Temática general y específica.</a:t>
              </a:r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4181629" y="2180146"/>
            <a:ext cx="1658938" cy="2904855"/>
            <a:chOff x="1877873" y="1663911"/>
            <a:chExt cx="1522518" cy="2303354"/>
          </a:xfrm>
        </p:grpSpPr>
        <p:sp>
          <p:nvSpPr>
            <p:cNvPr id="13" name="Rectángulo redondeado 12"/>
            <p:cNvSpPr/>
            <p:nvPr/>
          </p:nvSpPr>
          <p:spPr>
            <a:xfrm>
              <a:off x="1877873" y="1663911"/>
              <a:ext cx="1522518" cy="230335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3266964"/>
                <a:satOff val="-13592"/>
                <a:lumOff val="3203"/>
                <a:alphaOff val="0"/>
              </a:schemeClr>
            </a:fillRef>
            <a:effectRef idx="0">
              <a:schemeClr val="accent4">
                <a:hueOff val="3266964"/>
                <a:satOff val="-13592"/>
                <a:lumOff val="320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ctángulo 13"/>
            <p:cNvSpPr/>
            <p:nvPr/>
          </p:nvSpPr>
          <p:spPr>
            <a:xfrm>
              <a:off x="1952196" y="1738234"/>
              <a:ext cx="1373872" cy="2154708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t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1400" kern="1200" dirty="0">
                  <a:solidFill>
                    <a:schemeClr val="tx1"/>
                  </a:solidFill>
                </a:rPr>
                <a:t>¿A quién va dirigida nuestra planeación?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MX" sz="1400" kern="1200" dirty="0"/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MX" sz="1600" kern="1200" dirty="0">
                  <a:solidFill>
                    <a:srgbClr val="C00000"/>
                  </a:solidFill>
                </a:rPr>
                <a:t>Jóvenes en sus contextos.</a:t>
              </a:r>
            </a:p>
            <a:p>
              <a:pPr marL="0" lvl="1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es-MX" sz="1000" kern="1200" dirty="0">
                <a:solidFill>
                  <a:srgbClr val="C00000"/>
                </a:solidFill>
              </a:endParaRP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MX" sz="1600" kern="1200" dirty="0">
                  <a:solidFill>
                    <a:srgbClr val="C00000"/>
                  </a:solidFill>
                </a:rPr>
                <a:t>Categoría de los jóvenes</a:t>
              </a:r>
            </a:p>
          </p:txBody>
        </p:sp>
      </p:grpSp>
      <p:grpSp>
        <p:nvGrpSpPr>
          <p:cNvPr id="15" name="Grupo 14"/>
          <p:cNvGrpSpPr/>
          <p:nvPr/>
        </p:nvGrpSpPr>
        <p:grpSpPr>
          <a:xfrm>
            <a:off x="6449387" y="2180145"/>
            <a:ext cx="1669625" cy="2889865"/>
            <a:chOff x="3661603" y="1689353"/>
            <a:chExt cx="1567264" cy="2252471"/>
          </a:xfrm>
        </p:grpSpPr>
        <p:sp>
          <p:nvSpPr>
            <p:cNvPr id="16" name="Rectángulo redondeado 15"/>
            <p:cNvSpPr/>
            <p:nvPr/>
          </p:nvSpPr>
          <p:spPr>
            <a:xfrm>
              <a:off x="3661603" y="1689353"/>
              <a:ext cx="1567264" cy="225247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6533927"/>
                <a:satOff val="-27185"/>
                <a:lumOff val="6405"/>
                <a:alphaOff val="0"/>
              </a:schemeClr>
            </a:fillRef>
            <a:effectRef idx="0">
              <a:schemeClr val="accent4">
                <a:hueOff val="6533927"/>
                <a:satOff val="-27185"/>
                <a:lumOff val="640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Rectángulo 16"/>
            <p:cNvSpPr/>
            <p:nvPr/>
          </p:nvSpPr>
          <p:spPr>
            <a:xfrm>
              <a:off x="3661603" y="1765861"/>
              <a:ext cx="1567264" cy="20994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t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1600" kern="1200" dirty="0">
                  <a:solidFill>
                    <a:schemeClr val="tx1"/>
                  </a:solidFill>
                </a:rPr>
                <a:t>¿De qué forma vamos a planear?</a:t>
              </a:r>
            </a:p>
            <a:p>
              <a:pPr marL="114300" lvl="1" indent="-114300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es-MX" sz="1600" dirty="0">
                  <a:solidFill>
                    <a:srgbClr val="C00000"/>
                  </a:solidFill>
                </a:rPr>
                <a:t>Colaborativo</a:t>
              </a:r>
            </a:p>
            <a:p>
              <a:pPr marL="114300" lvl="1" indent="-114300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endParaRPr lang="es-MX" sz="400" dirty="0">
                <a:solidFill>
                  <a:srgbClr val="C00000"/>
                </a:solidFill>
              </a:endParaRPr>
            </a:p>
            <a:p>
              <a:pPr marL="114300" lvl="1" indent="-114300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es-MX" sz="1600" dirty="0">
                  <a:solidFill>
                    <a:srgbClr val="C00000"/>
                  </a:solidFill>
                </a:rPr>
                <a:t>Tema integrador.</a:t>
              </a:r>
            </a:p>
            <a:p>
              <a:pPr marL="114300" lvl="1" indent="-114300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endParaRPr lang="es-MX" sz="400" dirty="0">
                <a:solidFill>
                  <a:srgbClr val="C00000"/>
                </a:solidFill>
              </a:endParaRP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MX" sz="1600" kern="1200" dirty="0">
                  <a:solidFill>
                    <a:srgbClr val="C00000"/>
                  </a:solidFill>
                </a:rPr>
                <a:t>Transversal.</a:t>
              </a: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s-MX" sz="400" kern="1200" dirty="0">
                <a:solidFill>
                  <a:srgbClr val="C00000"/>
                </a:solidFill>
              </a:endParaRPr>
            </a:p>
            <a:p>
              <a:pPr marL="114300" lvl="1" indent="-114300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es-MX" sz="1600" dirty="0">
                  <a:solidFill>
                    <a:srgbClr val="C00000"/>
                  </a:solidFill>
                </a:rPr>
                <a:t>Multidisciplinar</a:t>
              </a: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s-MX" sz="400" kern="1200" dirty="0">
                <a:solidFill>
                  <a:srgbClr val="C00000"/>
                </a:solidFill>
              </a:endParaRP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MX" sz="1600" kern="1200" dirty="0">
                  <a:solidFill>
                    <a:srgbClr val="C00000"/>
                  </a:solidFill>
                </a:rPr>
                <a:t>Interdisciplinar</a:t>
              </a: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s-MX" sz="600" kern="1200" dirty="0">
                <a:solidFill>
                  <a:srgbClr val="C00000"/>
                </a:solidFill>
              </a:endParaRP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MX" sz="1600" kern="1200" dirty="0">
                  <a:solidFill>
                    <a:srgbClr val="C00000"/>
                  </a:solidFill>
                </a:rPr>
                <a:t>Transdisciplinar</a:t>
              </a: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s-MX" sz="1000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8" name="Grupo 17"/>
          <p:cNvGrpSpPr/>
          <p:nvPr/>
        </p:nvGrpSpPr>
        <p:grpSpPr>
          <a:xfrm>
            <a:off x="8498867" y="2154058"/>
            <a:ext cx="1783830" cy="2911069"/>
            <a:chOff x="5490077" y="1689353"/>
            <a:chExt cx="1567264" cy="2252471"/>
          </a:xfrm>
        </p:grpSpPr>
        <p:sp>
          <p:nvSpPr>
            <p:cNvPr id="19" name="Rectángulo redondeado 18"/>
            <p:cNvSpPr/>
            <p:nvPr/>
          </p:nvSpPr>
          <p:spPr>
            <a:xfrm>
              <a:off x="5490077" y="1689353"/>
              <a:ext cx="1567264" cy="225247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9800891"/>
                <a:satOff val="-40777"/>
                <a:lumOff val="9608"/>
                <a:alphaOff val="0"/>
              </a:schemeClr>
            </a:fillRef>
            <a:effectRef idx="0">
              <a:schemeClr val="accent4">
                <a:hueOff val="9800891"/>
                <a:satOff val="-40777"/>
                <a:lumOff val="960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ectángulo 19"/>
            <p:cNvSpPr/>
            <p:nvPr/>
          </p:nvSpPr>
          <p:spPr>
            <a:xfrm>
              <a:off x="5566585" y="1765861"/>
              <a:ext cx="1414248" cy="20994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t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1600" dirty="0">
                  <a:solidFill>
                    <a:schemeClr val="tx1"/>
                  </a:solidFill>
                </a:rPr>
                <a:t>¿</a:t>
              </a:r>
              <a:r>
                <a:rPr lang="es-MX" sz="1600" kern="1200" dirty="0">
                  <a:solidFill>
                    <a:schemeClr val="tx1"/>
                  </a:solidFill>
                </a:rPr>
                <a:t>En qué instrumento planear?</a:t>
              </a: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MX" sz="1600" kern="1200" dirty="0">
                  <a:solidFill>
                    <a:srgbClr val="C00000"/>
                  </a:solidFill>
                </a:rPr>
                <a:t>Formato o esquema.</a:t>
              </a: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s-MX" sz="1600" kern="1200" dirty="0">
                <a:solidFill>
                  <a:srgbClr val="C00000"/>
                </a:solidFill>
              </a:endParaRP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MX" sz="1600" dirty="0">
                  <a:solidFill>
                    <a:srgbClr val="C00000"/>
                  </a:solidFill>
                </a:rPr>
                <a:t>Adecuar al Nuevo Modelo</a:t>
              </a: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s-MX" sz="1600" kern="1200" dirty="0">
                <a:solidFill>
                  <a:srgbClr val="C00000"/>
                </a:solidFill>
              </a:endParaRP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MX" sz="1600" kern="1200" dirty="0">
                  <a:solidFill>
                    <a:srgbClr val="C00000"/>
                  </a:solidFill>
                </a:rPr>
                <a:t>Elementos necesarios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6882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85E53A-AE20-6547-A1EE-1E553B4D3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568" y="555683"/>
            <a:ext cx="4324952" cy="1029144"/>
          </a:xfrm>
        </p:spPr>
        <p:txBody>
          <a:bodyPr/>
          <a:lstStyle/>
          <a:p>
            <a:r>
              <a:rPr lang="es-MX" b="1" dirty="0"/>
              <a:t>Etapa 1. </a:t>
            </a:r>
            <a:br>
              <a:rPr lang="es-MX" b="1" dirty="0"/>
            </a:br>
            <a:r>
              <a:rPr lang="es-MX" b="1" dirty="0"/>
              <a:t>Actividades.</a:t>
            </a:r>
            <a:br>
              <a:rPr lang="es-MX" dirty="0"/>
            </a:b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639BD9-C698-1F46-8816-49A841BCE1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4024" y="1034716"/>
            <a:ext cx="7345680" cy="4860757"/>
          </a:xfrm>
        </p:spPr>
        <p:txBody>
          <a:bodyPr>
            <a:normAutofit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es-MX" dirty="0"/>
              <a:t>Formar equipo con los docentes de tu plantel. </a:t>
            </a:r>
          </a:p>
          <a:p>
            <a:pPr marL="457200" lvl="0" indent="-457200">
              <a:buFont typeface="+mj-lt"/>
              <a:buAutoNum type="arabicPeriod"/>
            </a:pPr>
            <a:endParaRPr lang="es-MX" dirty="0"/>
          </a:p>
          <a:p>
            <a:pPr marL="457200" indent="-457200">
              <a:buFont typeface="+mj-lt"/>
              <a:buAutoNum type="arabicPeriod"/>
            </a:pPr>
            <a:r>
              <a:rPr lang="es-MX" dirty="0"/>
              <a:t>Una vez conformados los equipos, invítalos a que dialoguen entre ellas y ellos y que anoten en su cuaderno de trabajo, todos los elementos que se necesitan para planear transversalmente. Pg. 68 </a:t>
            </a:r>
            <a:r>
              <a:rPr lang="es-MX" sz="1200" dirty="0"/>
              <a:t>(retomar 42-45)</a:t>
            </a:r>
          </a:p>
          <a:p>
            <a:endParaRPr lang="es-MX" dirty="0"/>
          </a:p>
          <a:p>
            <a:pPr marL="457200" indent="-457200">
              <a:buFont typeface="+mj-lt"/>
              <a:buAutoNum type="arabicPeriod" startAt="3"/>
            </a:pPr>
            <a:r>
              <a:rPr lang="es-MX" dirty="0"/>
              <a:t>Organizarlos enlistar en orden de importancia. Pg. 69</a:t>
            </a:r>
          </a:p>
          <a:p>
            <a:pPr marL="457200" indent="-457200">
              <a:buFont typeface="+mj-lt"/>
              <a:buAutoNum type="arabicPeriod" startAt="3"/>
            </a:pPr>
            <a:endParaRPr lang="es-MX" dirty="0"/>
          </a:p>
          <a:p>
            <a:pPr marL="457200" indent="-457200">
              <a:buFont typeface="+mj-lt"/>
              <a:buAutoNum type="arabicPeriod" startAt="3"/>
            </a:pPr>
            <a:endParaRPr lang="es-MX" dirty="0"/>
          </a:p>
          <a:p>
            <a:pPr lvl="0"/>
            <a:endParaRPr lang="es-MX" dirty="0"/>
          </a:p>
        </p:txBody>
      </p:sp>
      <p:pic>
        <p:nvPicPr>
          <p:cNvPr id="9" name="Imagen 8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37772ED1-428D-4919-A382-4086CA551B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5734" y="312420"/>
            <a:ext cx="2351466" cy="487182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1785E53A-AE20-6547-A1EE-1E553B4D33D2}"/>
              </a:ext>
            </a:extLst>
          </p:cNvPr>
          <p:cNvSpPr txBox="1">
            <a:spLocks/>
          </p:cNvSpPr>
          <p:nvPr/>
        </p:nvSpPr>
        <p:spPr>
          <a:xfrm>
            <a:off x="7648874" y="6204952"/>
            <a:ext cx="1515980" cy="33982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rgbClr val="6E152E"/>
                </a:solidFill>
                <a:latin typeface="Montserrat SemiBold" panose="00000700000000000000" pitchFamily="2" charset="0"/>
                <a:ea typeface="+mj-ea"/>
                <a:cs typeface="+mj-cs"/>
              </a:defRPr>
            </a:lvl1pPr>
          </a:lstStyle>
          <a:p>
            <a:r>
              <a:rPr lang="es-MX" sz="1800" b="1" dirty="0"/>
              <a:t>45 Minutos</a:t>
            </a:r>
            <a:endParaRPr lang="es-MX" sz="1800" dirty="0"/>
          </a:p>
        </p:txBody>
      </p:sp>
    </p:spTree>
    <p:extLst>
      <p:ext uri="{BB962C8B-B14F-4D97-AF65-F5344CB8AC3E}">
        <p14:creationId xmlns:p14="http://schemas.microsoft.com/office/powerpoint/2010/main" val="3671346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85E53A-AE20-6547-A1EE-1E553B4D3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568" y="555683"/>
            <a:ext cx="4324952" cy="1029144"/>
          </a:xfrm>
        </p:spPr>
        <p:txBody>
          <a:bodyPr/>
          <a:lstStyle/>
          <a:p>
            <a:r>
              <a:rPr lang="es-MX" b="1" dirty="0"/>
              <a:t>Etapa 2. </a:t>
            </a:r>
            <a:br>
              <a:rPr lang="es-MX" b="1" dirty="0"/>
            </a:br>
            <a:br>
              <a:rPr lang="es-MX" b="1" dirty="0"/>
            </a:br>
            <a:r>
              <a:rPr lang="es-MX" b="1" dirty="0"/>
              <a:t>Parte 1.</a:t>
            </a:r>
            <a:br>
              <a:rPr lang="es-MX" b="1" dirty="0"/>
            </a:br>
            <a:br>
              <a:rPr lang="es-MX" b="1" dirty="0"/>
            </a:br>
            <a:r>
              <a:rPr lang="es-MX" b="1" dirty="0"/>
              <a:t>Actividades.</a:t>
            </a:r>
            <a:br>
              <a:rPr lang="es-MX" dirty="0"/>
            </a:b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639BD9-C698-1F46-8816-49A841BCE1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4024" y="1034716"/>
            <a:ext cx="7345680" cy="4860757"/>
          </a:xfrm>
        </p:spPr>
        <p:txBody>
          <a:bodyPr>
            <a:normAutofit fontScale="92500" lnSpcReduction="10000"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es-MX" dirty="0"/>
              <a:t>Una vez reunidos, colaborativamente realizarán una reflexión sobre las </a:t>
            </a:r>
            <a:r>
              <a:rPr lang="es-MX" dirty="0">
                <a:solidFill>
                  <a:srgbClr val="A42145"/>
                </a:solidFill>
              </a:rPr>
              <a:t>características </a:t>
            </a:r>
            <a:r>
              <a:rPr lang="es-MX" sz="1600" baseline="30000" dirty="0">
                <a:solidFill>
                  <a:srgbClr val="A42145"/>
                </a:solidFill>
              </a:rPr>
              <a:t>70</a:t>
            </a:r>
            <a:r>
              <a:rPr lang="es-MX" dirty="0"/>
              <a:t> que presentan sus actuales estudiantes. </a:t>
            </a:r>
            <a:r>
              <a:rPr lang="es-MX" sz="1200" dirty="0"/>
              <a:t>(pueden ayudarse de las siguientes preguntas detonadoras) </a:t>
            </a:r>
            <a:endParaRPr lang="es-MX" dirty="0"/>
          </a:p>
          <a:p>
            <a:endParaRPr lang="es-MX" b="1" dirty="0"/>
          </a:p>
          <a:p>
            <a:r>
              <a:rPr lang="es-MX" b="1" dirty="0"/>
              <a:t>¿Quiénes son a las y los que formamos? </a:t>
            </a:r>
          </a:p>
          <a:p>
            <a:endParaRPr lang="es-MX" dirty="0"/>
          </a:p>
          <a:p>
            <a:r>
              <a:rPr lang="es-MX" b="1" dirty="0"/>
              <a:t>¿Cuáles son sus visiones e intereses en el mundo?</a:t>
            </a:r>
            <a:endParaRPr lang="es-MX" dirty="0"/>
          </a:p>
          <a:p>
            <a:r>
              <a:rPr lang="es-MX" sz="1400" dirty="0"/>
              <a:t>(Primero individual, después en colaborativamente)</a:t>
            </a:r>
          </a:p>
          <a:p>
            <a:endParaRPr lang="es-MX" sz="1400" dirty="0"/>
          </a:p>
          <a:p>
            <a:pPr marL="457200" lvl="0" indent="-457200">
              <a:buFont typeface="+mj-lt"/>
              <a:buAutoNum type="arabicPeriod" startAt="2"/>
            </a:pPr>
            <a:r>
              <a:rPr lang="es-MX" dirty="0"/>
              <a:t>En la pagina 71 escriban en común acuerdo sus reflexiones sobre las cuestiones anteriores. </a:t>
            </a:r>
          </a:p>
        </p:txBody>
      </p:sp>
      <p:pic>
        <p:nvPicPr>
          <p:cNvPr id="9" name="Imagen 8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37772ED1-428D-4919-A382-4086CA551B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5734" y="312420"/>
            <a:ext cx="2351466" cy="487182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1785E53A-AE20-6547-A1EE-1E553B4D33D2}"/>
              </a:ext>
            </a:extLst>
          </p:cNvPr>
          <p:cNvSpPr txBox="1">
            <a:spLocks/>
          </p:cNvSpPr>
          <p:nvPr/>
        </p:nvSpPr>
        <p:spPr>
          <a:xfrm>
            <a:off x="7648874" y="6204952"/>
            <a:ext cx="1515980" cy="33982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rgbClr val="6E152E"/>
                </a:solidFill>
                <a:latin typeface="Montserrat SemiBold" panose="00000700000000000000" pitchFamily="2" charset="0"/>
                <a:ea typeface="+mj-ea"/>
                <a:cs typeface="+mj-cs"/>
              </a:defRPr>
            </a:lvl1pPr>
          </a:lstStyle>
          <a:p>
            <a:r>
              <a:rPr lang="es-MX" sz="1800" b="1" dirty="0"/>
              <a:t>45 Minutos</a:t>
            </a:r>
            <a:endParaRPr lang="es-MX" sz="1800" dirty="0"/>
          </a:p>
        </p:txBody>
      </p:sp>
    </p:spTree>
    <p:extLst>
      <p:ext uri="{BB962C8B-B14F-4D97-AF65-F5344CB8AC3E}">
        <p14:creationId xmlns:p14="http://schemas.microsoft.com/office/powerpoint/2010/main" val="8640922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85E53A-AE20-6547-A1EE-1E553B4D3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568" y="555683"/>
            <a:ext cx="4324952" cy="1029144"/>
          </a:xfrm>
        </p:spPr>
        <p:txBody>
          <a:bodyPr/>
          <a:lstStyle/>
          <a:p>
            <a:r>
              <a:rPr lang="es-MX" b="1" dirty="0"/>
              <a:t>Etapa 2. </a:t>
            </a:r>
            <a:br>
              <a:rPr lang="es-MX" b="1" dirty="0"/>
            </a:br>
            <a:br>
              <a:rPr lang="es-MX" b="1" dirty="0"/>
            </a:br>
            <a:r>
              <a:rPr lang="es-MX" b="1" dirty="0"/>
              <a:t>Parte 2.</a:t>
            </a:r>
            <a:br>
              <a:rPr lang="es-MX" b="1" dirty="0"/>
            </a:br>
            <a:br>
              <a:rPr lang="es-MX" b="1" dirty="0"/>
            </a:br>
            <a:r>
              <a:rPr lang="es-MX" b="1" dirty="0"/>
              <a:t>Actividades.</a:t>
            </a:r>
            <a:br>
              <a:rPr lang="es-MX" dirty="0"/>
            </a:b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639BD9-C698-1F46-8816-49A841BCE1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4024" y="899806"/>
            <a:ext cx="7345680" cy="4860757"/>
          </a:xfrm>
        </p:spPr>
        <p:txBody>
          <a:bodyPr>
            <a:normAutofit fontScale="92500" lnSpcReduction="10000"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es-MX" dirty="0"/>
              <a:t>Revisar los 6 ejemplos transversales que se encuentra a partir de la página 32. Es importante que analicen cada uno de los ejemplos.</a:t>
            </a:r>
          </a:p>
          <a:p>
            <a:pPr marL="457200" indent="-457200">
              <a:buFont typeface="+mj-lt"/>
              <a:buAutoNum type="arabicPeriod"/>
            </a:pPr>
            <a:r>
              <a:rPr lang="es-MX" dirty="0"/>
              <a:t>Buscar de manera colaborativa una </a:t>
            </a:r>
            <a:r>
              <a:rPr lang="es-MX" dirty="0">
                <a:solidFill>
                  <a:srgbClr val="A42145"/>
                </a:solidFill>
              </a:rPr>
              <a:t>temática integradora </a:t>
            </a:r>
            <a:r>
              <a:rPr lang="es-MX" dirty="0"/>
              <a:t>cuyo planteamiento contemple algún conocimiento de sus programas de estudio y que las y los estudiantes puedan aprender de manera transversal. </a:t>
            </a:r>
            <a:r>
              <a:rPr lang="es-MX" sz="1300" dirty="0"/>
              <a:t>Pg. 71</a:t>
            </a:r>
          </a:p>
          <a:p>
            <a:pPr marL="457200" lvl="0" indent="-457200">
              <a:buFont typeface="+mj-lt"/>
              <a:buAutoNum type="arabicPeriod"/>
            </a:pPr>
            <a:r>
              <a:rPr lang="es-MX" dirty="0"/>
              <a:t>ir a la página 72 de la “Sección de trabajo colaborativo”, ahí se encuentra un esquema en el cual </a:t>
            </a:r>
            <a:r>
              <a:rPr lang="es-MX" dirty="0" err="1"/>
              <a:t>transversalizarán</a:t>
            </a:r>
            <a:r>
              <a:rPr lang="es-MX" dirty="0"/>
              <a:t> la temática elegida, pídeles que intenten </a:t>
            </a:r>
            <a:r>
              <a:rPr lang="es-MX" dirty="0" err="1"/>
              <a:t>transversalizar</a:t>
            </a:r>
            <a:r>
              <a:rPr lang="es-MX" dirty="0"/>
              <a:t> los cuatro recursos </a:t>
            </a:r>
            <a:r>
              <a:rPr lang="es-MX" dirty="0" err="1"/>
              <a:t>sociocognitivos</a:t>
            </a:r>
            <a:r>
              <a:rPr lang="es-MX" dirty="0"/>
              <a:t> (pensamiento matemático, comunicación, conciencia histórica y cultura digital).</a:t>
            </a:r>
          </a:p>
        </p:txBody>
      </p:sp>
      <p:pic>
        <p:nvPicPr>
          <p:cNvPr id="9" name="Imagen 8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37772ED1-428D-4919-A382-4086CA551B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5734" y="312420"/>
            <a:ext cx="2351466" cy="487182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1785E53A-AE20-6547-A1EE-1E553B4D33D2}"/>
              </a:ext>
            </a:extLst>
          </p:cNvPr>
          <p:cNvSpPr txBox="1">
            <a:spLocks/>
          </p:cNvSpPr>
          <p:nvPr/>
        </p:nvSpPr>
        <p:spPr>
          <a:xfrm>
            <a:off x="7648874" y="6204952"/>
            <a:ext cx="1515980" cy="33982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rgbClr val="6E152E"/>
                </a:solidFill>
                <a:latin typeface="Montserrat SemiBold" panose="00000700000000000000" pitchFamily="2" charset="0"/>
                <a:ea typeface="+mj-ea"/>
                <a:cs typeface="+mj-cs"/>
              </a:defRPr>
            </a:lvl1pPr>
          </a:lstStyle>
          <a:p>
            <a:r>
              <a:rPr lang="es-MX" sz="1800" b="1" dirty="0"/>
              <a:t>45 Minutos</a:t>
            </a:r>
            <a:endParaRPr lang="es-MX" sz="1800" dirty="0"/>
          </a:p>
        </p:txBody>
      </p:sp>
    </p:spTree>
    <p:extLst>
      <p:ext uri="{BB962C8B-B14F-4D97-AF65-F5344CB8AC3E}">
        <p14:creationId xmlns:p14="http://schemas.microsoft.com/office/powerpoint/2010/main" val="4287576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85E53A-AE20-6547-A1EE-1E553B4D3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/>
              <a:t>Presentación:</a:t>
            </a:r>
            <a:br>
              <a:rPr lang="es-MX" dirty="0"/>
            </a:b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639BD9-C698-1F46-8816-49A841BCE1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1835" y="1115040"/>
            <a:ext cx="7345680" cy="4351339"/>
          </a:xfrm>
        </p:spPr>
        <p:txBody>
          <a:bodyPr>
            <a:normAutofit/>
          </a:bodyPr>
          <a:lstStyle/>
          <a:p>
            <a:pPr algn="just"/>
            <a:r>
              <a:rPr lang="es-MX" sz="2000" dirty="0"/>
              <a:t>Curso-Taller 2: Hacia una práctica docente colaborativa en los recursos sociocognitivos, en el cual las y los docentes abordan de manera individual y a partir de su propia experiencia, la reflexión y análisis de la comunicación, el pensamiento matemático, la conciencia histórica y la cultura digital, correspondientes al nuevo Marco Curricular Común para la Educación Media Superior (MCCEMS); así como algunos conceptos necesarios dentro la práctica docente como la </a:t>
            </a:r>
            <a:r>
              <a:rPr lang="es-MX" sz="2000" dirty="0">
                <a:solidFill>
                  <a:srgbClr val="A42145"/>
                </a:solidFill>
              </a:rPr>
              <a:t>transversalidad en la planeación y en la evaluación.</a:t>
            </a:r>
            <a:r>
              <a:rPr lang="es-MX" sz="2000" dirty="0"/>
              <a:t> </a:t>
            </a:r>
          </a:p>
          <a:p>
            <a:pPr algn="just"/>
            <a:r>
              <a:rPr lang="es-MX" sz="2000" dirty="0"/>
              <a:t>Así como que las y los docentes dispongan de un espacio en donde experimenten, compartan, reflexionen y </a:t>
            </a:r>
            <a:r>
              <a:rPr lang="es-MX" sz="2000" dirty="0">
                <a:solidFill>
                  <a:srgbClr val="A42145"/>
                </a:solidFill>
              </a:rPr>
              <a:t>diseñen colaborativamente propuestas innovadoras que fortalezcan su práctica docente.</a:t>
            </a:r>
          </a:p>
        </p:txBody>
      </p:sp>
      <p:pic>
        <p:nvPicPr>
          <p:cNvPr id="9" name="Imagen 8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37772ED1-428D-4919-A382-4086CA551B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5734" y="312420"/>
            <a:ext cx="2351466" cy="48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1613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85E53A-AE20-6547-A1EE-1E553B4D3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568" y="555683"/>
            <a:ext cx="4324952" cy="1029144"/>
          </a:xfrm>
        </p:spPr>
        <p:txBody>
          <a:bodyPr/>
          <a:lstStyle/>
          <a:p>
            <a:r>
              <a:rPr lang="es-MX" b="1" dirty="0"/>
              <a:t>Etapa 3. </a:t>
            </a:r>
            <a:br>
              <a:rPr lang="es-MX" b="1" dirty="0"/>
            </a:br>
            <a:br>
              <a:rPr lang="es-MX" b="1" dirty="0"/>
            </a:br>
            <a:r>
              <a:rPr lang="es-MX" b="1" dirty="0"/>
              <a:t>Actividades.</a:t>
            </a:r>
            <a:br>
              <a:rPr lang="es-MX" dirty="0"/>
            </a:b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639BD9-C698-1F46-8816-49A841BCE1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4024" y="899806"/>
            <a:ext cx="7345680" cy="4860757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s-MX" dirty="0"/>
              <a:t>Invita a que reflexionen y dialoguen de manera colaborativa en las siguientes cuestiones: </a:t>
            </a:r>
            <a:r>
              <a:rPr lang="es-MX" sz="1200" dirty="0"/>
              <a:t>(Pg. 42-45)</a:t>
            </a:r>
          </a:p>
          <a:p>
            <a:r>
              <a:rPr lang="es-MX" b="1" dirty="0"/>
              <a:t>Siendo sinceras y sinceros, ¿qué tanto nos ayuda el formato que  actualmente usamos, para aventuramos a planear transversalmente? </a:t>
            </a:r>
            <a:endParaRPr lang="es-MX" dirty="0"/>
          </a:p>
          <a:p>
            <a:r>
              <a:rPr lang="es-MX" b="1" dirty="0"/>
              <a:t>¿Qué elementos del formato con el que contamos nos pueden a ayudar a planear transversalmente? </a:t>
            </a:r>
          </a:p>
          <a:p>
            <a:pPr marL="457200" indent="-457200">
              <a:buFont typeface="+mj-lt"/>
              <a:buAutoNum type="arabicPeriod" startAt="2"/>
            </a:pPr>
            <a:r>
              <a:rPr lang="es-MX" dirty="0"/>
              <a:t>Ir a la página 73 de la “Sección de trabajo colaborativo”, y guíalas y guíalos a que escriban sus reflexiones colaborativas.</a:t>
            </a:r>
          </a:p>
        </p:txBody>
      </p:sp>
      <p:pic>
        <p:nvPicPr>
          <p:cNvPr id="9" name="Imagen 8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37772ED1-428D-4919-A382-4086CA551B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5734" y="312420"/>
            <a:ext cx="2351466" cy="487182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1785E53A-AE20-6547-A1EE-1E553B4D33D2}"/>
              </a:ext>
            </a:extLst>
          </p:cNvPr>
          <p:cNvSpPr txBox="1">
            <a:spLocks/>
          </p:cNvSpPr>
          <p:nvPr/>
        </p:nvSpPr>
        <p:spPr>
          <a:xfrm>
            <a:off x="7648874" y="6204952"/>
            <a:ext cx="1515980" cy="33982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rgbClr val="6E152E"/>
                </a:solidFill>
                <a:latin typeface="Montserrat SemiBold" panose="00000700000000000000" pitchFamily="2" charset="0"/>
                <a:ea typeface="+mj-ea"/>
                <a:cs typeface="+mj-cs"/>
              </a:defRPr>
            </a:lvl1pPr>
          </a:lstStyle>
          <a:p>
            <a:r>
              <a:rPr lang="es-MX" sz="1800" b="1" dirty="0"/>
              <a:t>45 Minutos</a:t>
            </a:r>
            <a:endParaRPr lang="es-MX" sz="1800" dirty="0"/>
          </a:p>
        </p:txBody>
      </p:sp>
    </p:spTree>
    <p:extLst>
      <p:ext uri="{BB962C8B-B14F-4D97-AF65-F5344CB8AC3E}">
        <p14:creationId xmlns:p14="http://schemas.microsoft.com/office/powerpoint/2010/main" val="32101169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85E53A-AE20-6547-A1EE-1E553B4D3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568" y="555683"/>
            <a:ext cx="4324952" cy="1029144"/>
          </a:xfrm>
        </p:spPr>
        <p:txBody>
          <a:bodyPr/>
          <a:lstStyle/>
          <a:p>
            <a:r>
              <a:rPr lang="es-MX" b="1" dirty="0"/>
              <a:t>Etapa 3. </a:t>
            </a:r>
            <a:br>
              <a:rPr lang="es-MX" b="1" dirty="0"/>
            </a:br>
            <a:br>
              <a:rPr lang="es-MX" b="1" dirty="0"/>
            </a:br>
            <a:r>
              <a:rPr lang="es-MX" b="1" dirty="0"/>
              <a:t>Actividades.</a:t>
            </a:r>
            <a:br>
              <a:rPr lang="es-MX" dirty="0"/>
            </a:b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639BD9-C698-1F46-8816-49A841BCE1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4024" y="899806"/>
            <a:ext cx="7345680" cy="4860757"/>
          </a:xfrm>
        </p:spPr>
        <p:txBody>
          <a:bodyPr>
            <a:normAutofit/>
          </a:bodyPr>
          <a:lstStyle/>
          <a:p>
            <a:pPr lvl="0"/>
            <a:r>
              <a:rPr lang="es-MX" dirty="0"/>
              <a:t>Solicítales que diseñen su formato, esquema o tabla, en las páginas 74-75 que se encuentran en la “</a:t>
            </a:r>
            <a:r>
              <a:rPr lang="es-MX" b="1" dirty="0"/>
              <a:t>Sección de trabajo colaborativo</a:t>
            </a:r>
            <a:r>
              <a:rPr lang="es-MX" dirty="0"/>
              <a:t>”.</a:t>
            </a:r>
          </a:p>
          <a:p>
            <a:r>
              <a:rPr lang="es-MX" dirty="0"/>
              <a:t>Para finalizar esta etapa, invítales a que </a:t>
            </a:r>
            <a:r>
              <a:rPr lang="es-MX" b="1" dirty="0"/>
              <a:t>compartan con todo el grupo</a:t>
            </a:r>
            <a:r>
              <a:rPr lang="es-MX" dirty="0"/>
              <a:t> del taller sus formatos, esquemas o tablas que realizaron por equipos de trabajo.</a:t>
            </a:r>
          </a:p>
        </p:txBody>
      </p:sp>
      <p:pic>
        <p:nvPicPr>
          <p:cNvPr id="9" name="Imagen 8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37772ED1-428D-4919-A382-4086CA551B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5734" y="312420"/>
            <a:ext cx="2351466" cy="487182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1785E53A-AE20-6547-A1EE-1E553B4D33D2}"/>
              </a:ext>
            </a:extLst>
          </p:cNvPr>
          <p:cNvSpPr txBox="1">
            <a:spLocks/>
          </p:cNvSpPr>
          <p:nvPr/>
        </p:nvSpPr>
        <p:spPr>
          <a:xfrm>
            <a:off x="7648874" y="6204952"/>
            <a:ext cx="1515980" cy="33982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rgbClr val="6E152E"/>
                </a:solidFill>
                <a:latin typeface="Montserrat SemiBold" panose="00000700000000000000" pitchFamily="2" charset="0"/>
                <a:ea typeface="+mj-ea"/>
                <a:cs typeface="+mj-cs"/>
              </a:defRPr>
            </a:lvl1pPr>
          </a:lstStyle>
          <a:p>
            <a:r>
              <a:rPr lang="es-MX" sz="1800" b="1" dirty="0"/>
              <a:t>45 Minutos</a:t>
            </a:r>
            <a:endParaRPr lang="es-MX" sz="1800" dirty="0"/>
          </a:p>
        </p:txBody>
      </p:sp>
    </p:spTree>
    <p:extLst>
      <p:ext uri="{BB962C8B-B14F-4D97-AF65-F5344CB8AC3E}">
        <p14:creationId xmlns:p14="http://schemas.microsoft.com/office/powerpoint/2010/main" val="36636373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85E53A-AE20-6547-A1EE-1E553B4D3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568" y="555683"/>
            <a:ext cx="4324952" cy="1029144"/>
          </a:xfrm>
        </p:spPr>
        <p:txBody>
          <a:bodyPr/>
          <a:lstStyle/>
          <a:p>
            <a:r>
              <a:rPr lang="es-MX" b="1" dirty="0"/>
              <a:t>Etapa final. </a:t>
            </a:r>
            <a:br>
              <a:rPr lang="es-MX" b="1" dirty="0"/>
            </a:br>
            <a:br>
              <a:rPr lang="es-MX" b="1" dirty="0"/>
            </a:br>
            <a:r>
              <a:rPr lang="es-MX" b="1" dirty="0"/>
              <a:t>Acuerdos.</a:t>
            </a:r>
            <a:br>
              <a:rPr lang="es-MX" dirty="0"/>
            </a:b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639BD9-C698-1F46-8816-49A841BCE1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4024" y="899806"/>
            <a:ext cx="7345680" cy="5036299"/>
          </a:xfrm>
        </p:spPr>
        <p:txBody>
          <a:bodyPr>
            <a:normAutofit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es-MX" dirty="0"/>
              <a:t>Grupalmente reflexionen y dialoguen sobre los acuerdos a realizar en el plantel, los cuales conciben las posibilidades de incorporar a la práctica docente la transversalidad de los recursos </a:t>
            </a:r>
            <a:r>
              <a:rPr lang="es-MX" dirty="0" err="1"/>
              <a:t>sociocognitivos</a:t>
            </a:r>
            <a:r>
              <a:rPr lang="es-MX" dirty="0"/>
              <a:t>, los elementos que plantea el nuevo MCCEMS y la nueva visión para planear transversalmente.</a:t>
            </a:r>
          </a:p>
          <a:p>
            <a:pPr lvl="0"/>
            <a:endParaRPr lang="es-MX" dirty="0"/>
          </a:p>
          <a:p>
            <a:r>
              <a:rPr lang="es-MX" b="1" dirty="0"/>
              <a:t>¿A qué estamos dispuestos y dispuestas a comprometernos como plantel, para lograr la propuesta de enseñanza transversal y fomentar el desarrollo integral de las y los estudiantes?</a:t>
            </a:r>
            <a:endParaRPr lang="es-MX" dirty="0"/>
          </a:p>
        </p:txBody>
      </p:sp>
      <p:pic>
        <p:nvPicPr>
          <p:cNvPr id="9" name="Imagen 8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37772ED1-428D-4919-A382-4086CA551B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5734" y="312420"/>
            <a:ext cx="2351466" cy="487182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1785E53A-AE20-6547-A1EE-1E553B4D33D2}"/>
              </a:ext>
            </a:extLst>
          </p:cNvPr>
          <p:cNvSpPr txBox="1">
            <a:spLocks/>
          </p:cNvSpPr>
          <p:nvPr/>
        </p:nvSpPr>
        <p:spPr>
          <a:xfrm>
            <a:off x="7648874" y="6204952"/>
            <a:ext cx="1515980" cy="33982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rgbClr val="6E152E"/>
                </a:solidFill>
                <a:latin typeface="Montserrat SemiBold" panose="00000700000000000000" pitchFamily="2" charset="0"/>
                <a:ea typeface="+mj-ea"/>
                <a:cs typeface="+mj-cs"/>
              </a:defRPr>
            </a:lvl1pPr>
          </a:lstStyle>
          <a:p>
            <a:r>
              <a:rPr lang="es-MX" sz="1800" b="1" dirty="0"/>
              <a:t>45 Minutos</a:t>
            </a:r>
            <a:endParaRPr lang="es-MX" sz="1800" dirty="0"/>
          </a:p>
        </p:txBody>
      </p:sp>
    </p:spTree>
    <p:extLst>
      <p:ext uri="{BB962C8B-B14F-4D97-AF65-F5344CB8AC3E}">
        <p14:creationId xmlns:p14="http://schemas.microsoft.com/office/powerpoint/2010/main" val="35387266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37772ED1-428D-4919-A382-4086CA551B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5734" y="312420"/>
            <a:ext cx="2351466" cy="487182"/>
          </a:xfrm>
          <a:prstGeom prst="rect">
            <a:avLst/>
          </a:prstGeom>
        </p:spPr>
      </p:pic>
      <p:pic>
        <p:nvPicPr>
          <p:cNvPr id="3" name="WhatsApp Video 2022-11-16 at 8.59.30 P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71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908BA3F5-3F0E-9540-B6C2-4BCD708D40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MX" dirty="0"/>
              <a:t>GRACIAS POR SU PARTICIPACIÓN</a:t>
            </a:r>
          </a:p>
        </p:txBody>
      </p:sp>
      <p:pic>
        <p:nvPicPr>
          <p:cNvPr id="4" name="Imagen 3" descr="Logotipo&#10;&#10;Descripción generada automáticamente con confianza baja">
            <a:extLst>
              <a:ext uri="{FF2B5EF4-FFF2-40B4-BE49-F238E27FC236}">
                <a16:creationId xmlns:a16="http://schemas.microsoft.com/office/drawing/2014/main" id="{561A578A-7CDF-4D24-AB79-24DD77817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270" y="5695003"/>
            <a:ext cx="3973789" cy="87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490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85E53A-AE20-6547-A1EE-1E553B4D3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/>
              <a:t>Meta de la Actividad Colaborativa.</a:t>
            </a:r>
            <a:br>
              <a:rPr lang="es-MX" dirty="0"/>
            </a:br>
            <a:br>
              <a:rPr lang="es-MX" dirty="0"/>
            </a:b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639BD9-C698-1F46-8816-49A841BCE1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4024" y="1620363"/>
            <a:ext cx="7345680" cy="3384771"/>
          </a:xfrm>
        </p:spPr>
        <p:txBody>
          <a:bodyPr>
            <a:normAutofit/>
          </a:bodyPr>
          <a:lstStyle/>
          <a:p>
            <a:pPr algn="just"/>
            <a:r>
              <a:rPr lang="es-MX" dirty="0"/>
              <a:t>Que las y los participantes </a:t>
            </a:r>
            <a:r>
              <a:rPr lang="es-MX" dirty="0">
                <a:solidFill>
                  <a:srgbClr val="A42145"/>
                </a:solidFill>
              </a:rPr>
              <a:t>reflexionen colaborativamente</a:t>
            </a:r>
            <a:r>
              <a:rPr lang="es-MX" dirty="0"/>
              <a:t> sobre la transversalidad de los recursos sociocognitivos, las </a:t>
            </a:r>
            <a:r>
              <a:rPr lang="es-MX" dirty="0">
                <a:solidFill>
                  <a:srgbClr val="A42145"/>
                </a:solidFill>
              </a:rPr>
              <a:t>características de las y los estudiantes </a:t>
            </a:r>
            <a:r>
              <a:rPr lang="es-MX" dirty="0"/>
              <a:t>y algunos elementos del nuevo Marco Curricular Común de la Educación Media Superior, con la finalidad de dialogar acerca de una </a:t>
            </a:r>
            <a:r>
              <a:rPr lang="es-MX" dirty="0">
                <a:solidFill>
                  <a:srgbClr val="A42145"/>
                </a:solidFill>
              </a:rPr>
              <a:t>propuesta de planeación transversal </a:t>
            </a:r>
            <a:r>
              <a:rPr lang="es-MX" dirty="0"/>
              <a:t>a partir del contexto de su plantel.</a:t>
            </a:r>
          </a:p>
        </p:txBody>
      </p:sp>
      <p:pic>
        <p:nvPicPr>
          <p:cNvPr id="9" name="Imagen 8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37772ED1-428D-4919-A382-4086CA551B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5734" y="312420"/>
            <a:ext cx="2351466" cy="48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8873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85E53A-AE20-6547-A1EE-1E553B4D3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568" y="555683"/>
            <a:ext cx="4324952" cy="1029144"/>
          </a:xfrm>
        </p:spPr>
        <p:txBody>
          <a:bodyPr/>
          <a:lstStyle/>
          <a:p>
            <a:r>
              <a:rPr lang="es-MX" dirty="0"/>
              <a:t>Recursos </a:t>
            </a:r>
            <a:r>
              <a:rPr lang="es-MX" dirty="0" err="1"/>
              <a:t>Sociocognitivos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639BD9-C698-1F46-8816-49A841BCE1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1520" y="749907"/>
            <a:ext cx="7538184" cy="3837084"/>
          </a:xfrm>
        </p:spPr>
        <p:txBody>
          <a:bodyPr>
            <a:noAutofit/>
          </a:bodyPr>
          <a:lstStyle/>
          <a:p>
            <a:r>
              <a:rPr lang="es-MX" sz="2800" dirty="0"/>
              <a:t>Son aprendizajes articuladores, comunes a todas/os las/os egresadas/os de la EMS, constituyen los elementos esenciales de la lengua y comunicación, el pensamiento matemático, la conciencia histórica y la cultura digital, para la construcción del conocimiento y la experiencia en las ciencias sociales, ciencias naturales, experimentales y tecnología, y las humanidades. Desempeñan un papel transversal en el currículum para lograr aprendizajes de trayectoria.</a:t>
            </a:r>
          </a:p>
        </p:txBody>
      </p:sp>
      <p:pic>
        <p:nvPicPr>
          <p:cNvPr id="9" name="Imagen 8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37772ED1-428D-4919-A382-4086CA551B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5734" y="312420"/>
            <a:ext cx="2351466" cy="48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1487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85E53A-AE20-6547-A1EE-1E553B4D3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568" y="555683"/>
            <a:ext cx="4324952" cy="1029144"/>
          </a:xfrm>
        </p:spPr>
        <p:txBody>
          <a:bodyPr/>
          <a:lstStyle/>
          <a:p>
            <a:r>
              <a:rPr lang="es-MX" b="1" dirty="0"/>
              <a:t>Cuáles son los recursos </a:t>
            </a:r>
            <a:r>
              <a:rPr lang="es-MX" b="1" dirty="0" err="1"/>
              <a:t>sociocognitivos</a:t>
            </a:r>
            <a:br>
              <a:rPr lang="es-MX" dirty="0"/>
            </a:br>
            <a:br>
              <a:rPr lang="es-MX" dirty="0"/>
            </a:b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639BD9-C698-1F46-8816-49A841BCE1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4024" y="1620363"/>
            <a:ext cx="7345680" cy="4045919"/>
          </a:xfrm>
        </p:spPr>
        <p:txBody>
          <a:bodyPr>
            <a:norm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3200" b="1" dirty="0">
                <a:hlinkClick r:id="rId2" action="ppaction://hlinksldjump"/>
              </a:rPr>
              <a:t>Comunicación.</a:t>
            </a:r>
            <a:endParaRPr lang="es-MX" sz="3200" b="1" dirty="0"/>
          </a:p>
          <a:p>
            <a:pPr algn="just"/>
            <a:endParaRPr lang="es-MX" sz="3200" b="1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3200" b="1" dirty="0">
                <a:hlinkClick r:id="rId3" action="ppaction://hlinksldjump"/>
              </a:rPr>
              <a:t>Pensamiento Matemático.</a:t>
            </a:r>
            <a:endParaRPr lang="es-MX" sz="3200" b="1" dirty="0"/>
          </a:p>
          <a:p>
            <a:pPr algn="just"/>
            <a:endParaRPr lang="es-MX" sz="3200" b="1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3200" b="1" dirty="0">
                <a:hlinkClick r:id="rId4" action="ppaction://hlinksldjump"/>
              </a:rPr>
              <a:t>Conciencia Histórica.</a:t>
            </a:r>
            <a:endParaRPr lang="es-MX" sz="3200" b="1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MX" sz="3200" b="1" dirty="0">
              <a:hlinkClick r:id="rId5" action="ppaction://hlinksldjump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3200" b="1" dirty="0">
                <a:hlinkClick r:id="rId5" action="ppaction://hlinksldjump"/>
              </a:rPr>
              <a:t>Cultura digital.</a:t>
            </a:r>
            <a:endParaRPr lang="es-MX" sz="3200" b="1" dirty="0"/>
          </a:p>
        </p:txBody>
      </p:sp>
      <p:pic>
        <p:nvPicPr>
          <p:cNvPr id="9" name="Imagen 8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37772ED1-428D-4919-A382-4086CA551B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35734" y="312420"/>
            <a:ext cx="2351466" cy="48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39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85E53A-AE20-6547-A1EE-1E553B4D3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568" y="555683"/>
            <a:ext cx="4324952" cy="1029144"/>
          </a:xfrm>
        </p:spPr>
        <p:txBody>
          <a:bodyPr/>
          <a:lstStyle/>
          <a:p>
            <a:r>
              <a:rPr lang="es-MX" dirty="0"/>
              <a:t>Lengua y Comunicación</a:t>
            </a:r>
            <a:r>
              <a:rPr lang="es-MX" b="1" dirty="0"/>
              <a:t>.</a:t>
            </a:r>
            <a:br>
              <a:rPr lang="es-MX" dirty="0"/>
            </a:br>
            <a:endParaRPr lang="es-MX" dirty="0"/>
          </a:p>
        </p:txBody>
      </p:sp>
      <p:pic>
        <p:nvPicPr>
          <p:cNvPr id="9" name="Imagen 8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37772ED1-428D-4919-A382-4086CA551B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5734" y="312420"/>
            <a:ext cx="2351466" cy="48718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334" r="9231"/>
          <a:stretch/>
        </p:blipFill>
        <p:spPr>
          <a:xfrm>
            <a:off x="4691921" y="920319"/>
            <a:ext cx="7500079" cy="4304507"/>
          </a:xfrm>
          <a:prstGeom prst="rect">
            <a:avLst/>
          </a:prstGeom>
        </p:spPr>
      </p:pic>
      <p:sp>
        <p:nvSpPr>
          <p:cNvPr id="7" name="Rectángulo 6">
            <a:hlinkClick r:id="rId4" action="ppaction://hlinksldjump"/>
          </p:cNvPr>
          <p:cNvSpPr/>
          <p:nvPr/>
        </p:nvSpPr>
        <p:spPr>
          <a:xfrm>
            <a:off x="4751881" y="6257357"/>
            <a:ext cx="2621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>
                <a:solidFill>
                  <a:srgbClr val="C00000"/>
                </a:solidFill>
                <a:latin typeface="Montserrat-Regular"/>
              </a:rPr>
              <a:t>(SEMS; octubre, 2021)</a:t>
            </a:r>
            <a:endParaRPr lang="es-MX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0837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85E53A-AE20-6547-A1EE-1E553B4D3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568" y="555683"/>
            <a:ext cx="4324952" cy="1029144"/>
          </a:xfrm>
        </p:spPr>
        <p:txBody>
          <a:bodyPr/>
          <a:lstStyle/>
          <a:p>
            <a:r>
              <a:rPr lang="es-MX" dirty="0"/>
              <a:t>Pensamiento Matemático.</a:t>
            </a:r>
          </a:p>
        </p:txBody>
      </p:sp>
      <p:pic>
        <p:nvPicPr>
          <p:cNvPr id="9" name="Imagen 8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37772ED1-428D-4919-A382-4086CA551B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5734" y="312420"/>
            <a:ext cx="2351466" cy="48718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30100" r="11877"/>
          <a:stretch/>
        </p:blipFill>
        <p:spPr>
          <a:xfrm>
            <a:off x="4751881" y="1057942"/>
            <a:ext cx="7315201" cy="4503409"/>
          </a:xfrm>
          <a:prstGeom prst="rect">
            <a:avLst/>
          </a:prstGeom>
        </p:spPr>
      </p:pic>
      <p:sp>
        <p:nvSpPr>
          <p:cNvPr id="6" name="Rectángulo 5">
            <a:hlinkClick r:id="rId4" action="ppaction://hlinksldjump"/>
          </p:cNvPr>
          <p:cNvSpPr/>
          <p:nvPr/>
        </p:nvSpPr>
        <p:spPr>
          <a:xfrm>
            <a:off x="4751881" y="6257357"/>
            <a:ext cx="2621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>
                <a:solidFill>
                  <a:srgbClr val="C00000"/>
                </a:solidFill>
                <a:latin typeface="Montserrat-Regular"/>
              </a:rPr>
              <a:t>(SEMS; octubre, 2021)</a:t>
            </a:r>
            <a:endParaRPr lang="es-MX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0172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85E53A-AE20-6547-A1EE-1E553B4D3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568" y="555683"/>
            <a:ext cx="4324952" cy="1029144"/>
          </a:xfrm>
        </p:spPr>
        <p:txBody>
          <a:bodyPr/>
          <a:lstStyle/>
          <a:p>
            <a:r>
              <a:rPr lang="es-MX" dirty="0"/>
              <a:t>Conciencia Histórica.</a:t>
            </a:r>
          </a:p>
        </p:txBody>
      </p:sp>
      <p:pic>
        <p:nvPicPr>
          <p:cNvPr id="9" name="Imagen 8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37772ED1-428D-4919-A382-4086CA551B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5734" y="312420"/>
            <a:ext cx="2351466" cy="487182"/>
          </a:xfrm>
          <a:prstGeom prst="rect">
            <a:avLst/>
          </a:prstGeom>
        </p:spPr>
      </p:pic>
      <p:sp>
        <p:nvSpPr>
          <p:cNvPr id="6" name="Rectángulo 5">
            <a:hlinkClick r:id="rId3" action="ppaction://hlinksldjump"/>
          </p:cNvPr>
          <p:cNvSpPr/>
          <p:nvPr/>
        </p:nvSpPr>
        <p:spPr>
          <a:xfrm>
            <a:off x="4751881" y="6257357"/>
            <a:ext cx="2621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>
                <a:solidFill>
                  <a:srgbClr val="C00000"/>
                </a:solidFill>
                <a:latin typeface="Montserrat-Regular"/>
              </a:rPr>
              <a:t>(SEMS; octubre, 2021)</a:t>
            </a:r>
            <a:endParaRPr lang="es-MX" b="1" dirty="0">
              <a:solidFill>
                <a:srgbClr val="C00000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103" t="194" r="11212"/>
          <a:stretch/>
        </p:blipFill>
        <p:spPr>
          <a:xfrm>
            <a:off x="4736391" y="1109274"/>
            <a:ext cx="7345680" cy="443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6571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85E53A-AE20-6547-A1EE-1E553B4D3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568" y="555683"/>
            <a:ext cx="4324952" cy="1029144"/>
          </a:xfrm>
        </p:spPr>
        <p:txBody>
          <a:bodyPr/>
          <a:lstStyle/>
          <a:p>
            <a:r>
              <a:rPr lang="es-MX" dirty="0"/>
              <a:t>Cultura Digital.</a:t>
            </a:r>
          </a:p>
        </p:txBody>
      </p:sp>
      <p:pic>
        <p:nvPicPr>
          <p:cNvPr id="9" name="Imagen 8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37772ED1-428D-4919-A382-4086CA551B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5734" y="312420"/>
            <a:ext cx="2351466" cy="487182"/>
          </a:xfrm>
          <a:prstGeom prst="rect">
            <a:avLst/>
          </a:prstGeom>
        </p:spPr>
      </p:pic>
      <p:sp>
        <p:nvSpPr>
          <p:cNvPr id="6" name="Rectángulo 5">
            <a:hlinkClick r:id="rId3" action="ppaction://hlinksldjump"/>
          </p:cNvPr>
          <p:cNvSpPr/>
          <p:nvPr/>
        </p:nvSpPr>
        <p:spPr>
          <a:xfrm>
            <a:off x="4751881" y="6257357"/>
            <a:ext cx="2621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>
                <a:solidFill>
                  <a:srgbClr val="C00000"/>
                </a:solidFill>
                <a:latin typeface="Montserrat-Regular"/>
              </a:rPr>
              <a:t>(SEMS; octubre, 2021)</a:t>
            </a:r>
            <a:endParaRPr lang="es-MX" b="1" dirty="0">
              <a:solidFill>
                <a:srgbClr val="C00000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908" r="10399"/>
          <a:stretch/>
        </p:blipFill>
        <p:spPr>
          <a:xfrm>
            <a:off x="4714146" y="1070254"/>
            <a:ext cx="7442875" cy="441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5544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2750</TotalTime>
  <Words>1242</Words>
  <Application>Microsoft Office PowerPoint</Application>
  <PresentationFormat>Panorámica</PresentationFormat>
  <Paragraphs>145</Paragraphs>
  <Slides>24</Slides>
  <Notes>1</Notes>
  <HiddenSlides>4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25" baseType="lpstr">
      <vt:lpstr>Tema de Office</vt:lpstr>
      <vt:lpstr>TRAYECTORIA FORMATIVA.</vt:lpstr>
      <vt:lpstr>Presentación: </vt:lpstr>
      <vt:lpstr>Meta de la Actividad Colaborativa.  </vt:lpstr>
      <vt:lpstr>Recursos Sociocognitivos</vt:lpstr>
      <vt:lpstr>Cuáles son los recursos sociocognitivos  </vt:lpstr>
      <vt:lpstr>Lengua y Comunicación. </vt:lpstr>
      <vt:lpstr>Pensamiento Matemático.</vt:lpstr>
      <vt:lpstr>Conciencia Histórica.</vt:lpstr>
      <vt:lpstr>Cultura Digital.</vt:lpstr>
      <vt:lpstr>Transversalidad</vt:lpstr>
      <vt:lpstr>Planeación</vt:lpstr>
      <vt:lpstr>Planeación Transversal</vt:lpstr>
      <vt:lpstr>Evaluación</vt:lpstr>
      <vt:lpstr>Evaluación</vt:lpstr>
      <vt:lpstr>Evaluación</vt:lpstr>
      <vt:lpstr>Aprendizajes de este taller.</vt:lpstr>
      <vt:lpstr>Etapa 1.  Actividades. </vt:lpstr>
      <vt:lpstr>Etapa 2.   Parte 1.  Actividades. </vt:lpstr>
      <vt:lpstr>Etapa 2.   Parte 2.  Actividades. </vt:lpstr>
      <vt:lpstr>Etapa 3.   Actividades. </vt:lpstr>
      <vt:lpstr>Etapa 3.   Actividades. </vt:lpstr>
      <vt:lpstr>Etapa final.   Acuerdos. 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oscar valencia castillón</cp:lastModifiedBy>
  <cp:revision>95</cp:revision>
  <dcterms:created xsi:type="dcterms:W3CDTF">2018-12-04T03:27:02Z</dcterms:created>
  <dcterms:modified xsi:type="dcterms:W3CDTF">2022-11-24T19:57:12Z</dcterms:modified>
</cp:coreProperties>
</file>